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Open Sans Light"/>
      <p:regular r:id="rId23"/>
      <p:bold r:id="rId24"/>
      <p:italic r:id="rId25"/>
      <p:boldItalic r:id="rId26"/>
    </p:embeddedFont>
    <p:embeddedFont>
      <p:font typeface="Open Sa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pos="225">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225"/>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OpenSansLight-bold.fntdata"/><Relationship Id="rId23" Type="http://schemas.openxmlformats.org/officeDocument/2006/relationships/font" Target="fonts/OpenSansLigh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Light-boldItalic.fntdata"/><Relationship Id="rId25" Type="http://schemas.openxmlformats.org/officeDocument/2006/relationships/font" Target="fonts/OpenSansLight-italic.fntdata"/><Relationship Id="rId28" Type="http://schemas.openxmlformats.org/officeDocument/2006/relationships/font" Target="fonts/OpenSans-bold.fntdata"/><Relationship Id="rId27" Type="http://schemas.openxmlformats.org/officeDocument/2006/relationships/font" Target="fonts/OpenSans-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Open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e6b722e2cf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e6b722e2cf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as we continue through the active engagement process, we will rely on the support of several different mechanisms of outreach such as a Website and other social media platforms</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AutoNum type="alphaLcPeriod"/>
            </a:pPr>
            <a:r>
              <a:rPr lang="en"/>
              <a:t>These platforms will be regularly updated to keep our material current</a:t>
            </a:r>
            <a:endParaRPr/>
          </a:p>
          <a:p>
            <a:pPr indent="0" lvl="0" marL="457200" rtl="0" algn="l">
              <a:spcBef>
                <a:spcPts val="0"/>
              </a:spcBef>
              <a:spcAft>
                <a:spcPts val="0"/>
              </a:spcAft>
              <a:buNone/>
            </a:pPr>
            <a:r>
              <a:t/>
            </a:r>
            <a:endParaRPr/>
          </a:p>
          <a:p>
            <a:pPr indent="-298450" lvl="0" marL="457200" rtl="0" algn="l">
              <a:spcBef>
                <a:spcPts val="0"/>
              </a:spcBef>
              <a:spcAft>
                <a:spcPts val="0"/>
              </a:spcAft>
              <a:buSzPts val="1100"/>
              <a:buAutoNum type="alphaLcPeriod"/>
            </a:pPr>
            <a:r>
              <a:rPr lang="en"/>
              <a:t>Used to provide a conduit to changing but relevant information </a:t>
            </a:r>
            <a:endParaRPr/>
          </a:p>
          <a:p>
            <a:pPr indent="0" lvl="0" marL="457200" rtl="0" algn="l">
              <a:spcBef>
                <a:spcPts val="0"/>
              </a:spcBef>
              <a:spcAft>
                <a:spcPts val="0"/>
              </a:spcAft>
              <a:buNone/>
            </a:pPr>
            <a:r>
              <a:t/>
            </a:r>
            <a:endParaRPr/>
          </a:p>
          <a:p>
            <a:pPr indent="-298450" lvl="0" marL="457200" rtl="0" algn="l">
              <a:spcBef>
                <a:spcPts val="0"/>
              </a:spcBef>
              <a:spcAft>
                <a:spcPts val="0"/>
              </a:spcAft>
              <a:buSzPts val="1100"/>
              <a:buAutoNum type="alphaLcPeriod"/>
            </a:pPr>
            <a:r>
              <a:rPr lang="en"/>
              <a:t>And to notify the public of events upcoming events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Flyers</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AutoNum type="alphaLcPeriod"/>
            </a:pPr>
            <a:r>
              <a:rPr lang="en"/>
              <a:t>Where information presented will be provided in English and Spanish</a:t>
            </a:r>
            <a:endParaRPr/>
          </a:p>
          <a:p>
            <a:pPr indent="-298450" lvl="0" marL="457200" rtl="0" algn="l">
              <a:spcBef>
                <a:spcPts val="0"/>
              </a:spcBef>
              <a:spcAft>
                <a:spcPts val="0"/>
              </a:spcAft>
              <a:buSzPts val="1100"/>
              <a:buAutoNum type="alphaLcPeriod"/>
            </a:pPr>
            <a:r>
              <a:rPr lang="en"/>
              <a:t>and utilize a ground-team to distribute information at a neighborhood level</a:t>
            </a:r>
            <a:endParaRPr/>
          </a:p>
          <a:p>
            <a:pPr indent="0" lvl="0" marL="45720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e92671cf20_0_14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 additional part of our Active Engagement effort will be to provide training that will empower the Compton community</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AutoNum type="alphaLcPeriod"/>
            </a:pPr>
            <a:r>
              <a:rPr lang="en"/>
              <a:t>We will help individuals learn how to participate in the engagement process both actively and passively</a:t>
            </a:r>
            <a:endParaRPr/>
          </a:p>
          <a:p>
            <a:pPr indent="0" lvl="0" marL="457200" rtl="0" algn="l">
              <a:spcBef>
                <a:spcPts val="0"/>
              </a:spcBef>
              <a:spcAft>
                <a:spcPts val="0"/>
              </a:spcAft>
              <a:buNone/>
            </a:pPr>
            <a:r>
              <a:t/>
            </a:r>
            <a:endParaRPr/>
          </a:p>
          <a:p>
            <a:pPr indent="-298450" lvl="0" marL="457200" rtl="0" algn="l">
              <a:spcBef>
                <a:spcPts val="0"/>
              </a:spcBef>
              <a:spcAft>
                <a:spcPts val="0"/>
              </a:spcAft>
              <a:buSzPts val="1100"/>
              <a:buAutoNum type="alphaLcPeriod"/>
            </a:pPr>
            <a:r>
              <a:rPr lang="en"/>
              <a:t>Helping the community to understand and influence the legislative process</a:t>
            </a:r>
            <a:endParaRPr/>
          </a:p>
          <a:p>
            <a:pPr indent="0" lvl="0" marL="457200" rtl="0" algn="l">
              <a:spcBef>
                <a:spcPts val="0"/>
              </a:spcBef>
              <a:spcAft>
                <a:spcPts val="0"/>
              </a:spcAft>
              <a:buNone/>
            </a:pPr>
            <a:r>
              <a:t/>
            </a:r>
            <a:endParaRPr/>
          </a:p>
          <a:p>
            <a:pPr indent="-298450" lvl="0" marL="457200" rtl="0" algn="l">
              <a:spcBef>
                <a:spcPts val="0"/>
              </a:spcBef>
              <a:spcAft>
                <a:spcPts val="0"/>
              </a:spcAft>
              <a:buSzPts val="1100"/>
              <a:buAutoNum type="alphaLcPeriod"/>
            </a:pPr>
            <a:r>
              <a:rPr lang="en"/>
              <a:t>And finally we will help individuals to learn and master public speaking</a:t>
            </a:r>
            <a:endParaRPr/>
          </a:p>
        </p:txBody>
      </p:sp>
      <p:sp>
        <p:nvSpPr>
          <p:cNvPr id="171" name="Google Shape;171;ge92671cf20_0_147:notes"/>
          <p:cNvSpPr/>
          <p:nvPr>
            <p:ph idx="2" type="sldImg"/>
          </p:nvPr>
        </p:nvSpPr>
        <p:spPr>
          <a:xfrm>
            <a:off x="701964" y="1143000"/>
            <a:ext cx="54540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e92671cf20_0_21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lt1"/>
              </a:buClr>
              <a:buSzPts val="1100"/>
              <a:buFont typeface="Arial"/>
              <a:buNone/>
            </a:pPr>
            <a:r>
              <a:rPr lang="en" sz="1200">
                <a:solidFill>
                  <a:schemeClr val="dk1"/>
                </a:solidFill>
                <a:latin typeface="Times New Roman"/>
                <a:ea typeface="Times New Roman"/>
                <a:cs typeface="Times New Roman"/>
                <a:sym typeface="Times New Roman"/>
              </a:rPr>
              <a:t>Our final endeavor of T</a:t>
            </a:r>
            <a:r>
              <a:rPr lang="en" sz="1200">
                <a:solidFill>
                  <a:schemeClr val="dk1"/>
                </a:solidFill>
                <a:latin typeface="Times New Roman"/>
                <a:ea typeface="Times New Roman"/>
                <a:cs typeface="Times New Roman"/>
                <a:sym typeface="Times New Roman"/>
              </a:rPr>
              <a:t>he Active Engagement Phase will be to close the loop on outreach, training and preparation for community participation. </a:t>
            </a:r>
            <a:endParaRPr sz="1200">
              <a:solidFill>
                <a:schemeClr val="dk1"/>
              </a:solidFill>
              <a:latin typeface="Times New Roman"/>
              <a:ea typeface="Times New Roman"/>
              <a:cs typeface="Times New Roman"/>
              <a:sym typeface="Times New Roman"/>
            </a:endParaRPr>
          </a:p>
          <a:p>
            <a:pPr indent="-304800" lvl="0" marL="457200" rtl="0" algn="just">
              <a:spcBef>
                <a:spcPts val="1000"/>
              </a:spcBef>
              <a:spcAft>
                <a:spcPts val="0"/>
              </a:spcAft>
              <a:buClr>
                <a:schemeClr val="dk1"/>
              </a:buClr>
              <a:buSzPts val="1200"/>
              <a:buFont typeface="Times New Roman"/>
              <a:buAutoNum type="alphaLcPeriod"/>
            </a:pPr>
            <a:r>
              <a:rPr lang="en" sz="1200">
                <a:solidFill>
                  <a:schemeClr val="dk1"/>
                </a:solidFill>
                <a:latin typeface="Times New Roman"/>
                <a:ea typeface="Times New Roman"/>
                <a:cs typeface="Times New Roman"/>
                <a:sym typeface="Times New Roman"/>
              </a:rPr>
              <a:t>We will do this by bringing the community together to celebrate the success of its efforts throughout the Active Engagement process and </a:t>
            </a:r>
            <a:r>
              <a:rPr b="1" lang="en" sz="1200">
                <a:solidFill>
                  <a:schemeClr val="dk1"/>
                </a:solidFill>
                <a:latin typeface="Times New Roman"/>
                <a:ea typeface="Times New Roman"/>
                <a:cs typeface="Times New Roman"/>
                <a:sym typeface="Times New Roman"/>
              </a:rPr>
              <a:t>thank the public</a:t>
            </a:r>
            <a:r>
              <a:rPr lang="en" sz="1200">
                <a:solidFill>
                  <a:schemeClr val="dk1"/>
                </a:solidFill>
                <a:latin typeface="Times New Roman"/>
                <a:ea typeface="Times New Roman"/>
                <a:cs typeface="Times New Roman"/>
                <a:sym typeface="Times New Roman"/>
              </a:rPr>
              <a:t> for their participation while also </a:t>
            </a:r>
            <a:r>
              <a:rPr b="1" lang="en" sz="1200">
                <a:solidFill>
                  <a:schemeClr val="dk1"/>
                </a:solidFill>
                <a:latin typeface="Times New Roman"/>
                <a:ea typeface="Times New Roman"/>
                <a:cs typeface="Times New Roman"/>
                <a:sym typeface="Times New Roman"/>
              </a:rPr>
              <a:t>communicating next steps for community involvement. </a:t>
            </a:r>
            <a:endParaRPr b="1" sz="1200">
              <a:solidFill>
                <a:schemeClr val="dk1"/>
              </a:solidFill>
              <a:latin typeface="Times New Roman"/>
              <a:ea typeface="Times New Roman"/>
              <a:cs typeface="Times New Roman"/>
              <a:sym typeface="Times New Roman"/>
            </a:endParaRPr>
          </a:p>
          <a:p>
            <a:pPr indent="0" lvl="0" marL="457200" rtl="0" algn="just">
              <a:spcBef>
                <a:spcPts val="1000"/>
              </a:spcBef>
              <a:spcAft>
                <a:spcPts val="0"/>
              </a:spcAft>
              <a:buNone/>
            </a:pPr>
            <a:r>
              <a:t/>
            </a:r>
            <a:endParaRPr b="1" sz="1200">
              <a:solidFill>
                <a:schemeClr val="dk1"/>
              </a:solidFill>
              <a:latin typeface="Times New Roman"/>
              <a:ea typeface="Times New Roman"/>
              <a:cs typeface="Times New Roman"/>
              <a:sym typeface="Times New Roman"/>
            </a:endParaRPr>
          </a:p>
          <a:p>
            <a:pPr indent="-304800" lvl="0" marL="457200" rtl="0" algn="just">
              <a:spcBef>
                <a:spcPts val="1000"/>
              </a:spcBef>
              <a:spcAft>
                <a:spcPts val="0"/>
              </a:spcAft>
              <a:buClr>
                <a:schemeClr val="dk1"/>
              </a:buClr>
              <a:buSzPts val="1200"/>
              <a:buFont typeface="Times New Roman"/>
              <a:buAutoNum type="alphaLcPeriod"/>
            </a:pPr>
            <a:r>
              <a:rPr b="1" lang="en" sz="1200">
                <a:solidFill>
                  <a:schemeClr val="dk1"/>
                </a:solidFill>
                <a:latin typeface="Times New Roman"/>
                <a:ea typeface="Times New Roman"/>
                <a:cs typeface="Times New Roman"/>
                <a:sym typeface="Times New Roman"/>
              </a:rPr>
              <a:t>And the final step in Active Engagement will be to perform an evaluation of the Engagement process undertaken and release a cumulative report which will help the entire community to understand not only what took place but what was accomplished and how the process might be improved in the future.</a:t>
            </a:r>
            <a:endParaRPr sz="1200">
              <a:solidFill>
                <a:schemeClr val="dk1"/>
              </a:solidFill>
              <a:latin typeface="Times New Roman"/>
              <a:ea typeface="Times New Roman"/>
              <a:cs typeface="Times New Roman"/>
              <a:sym typeface="Times New Roman"/>
            </a:endParaRPr>
          </a:p>
          <a:p>
            <a:pPr indent="0" lvl="0" marL="457200" rtl="0" algn="just">
              <a:spcBef>
                <a:spcPts val="1000"/>
              </a:spcBef>
              <a:spcAft>
                <a:spcPts val="0"/>
              </a:spcAft>
              <a:buNone/>
            </a:pPr>
            <a:r>
              <a:t/>
            </a:r>
            <a:endParaRPr sz="1200">
              <a:solidFill>
                <a:schemeClr val="dk1"/>
              </a:solidFill>
              <a:latin typeface="Times New Roman"/>
              <a:ea typeface="Times New Roman"/>
              <a:cs typeface="Times New Roman"/>
              <a:sym typeface="Times New Roman"/>
            </a:endParaRPr>
          </a:p>
          <a:p>
            <a:pPr indent="0" lvl="0" marL="457200" rtl="0" algn="just">
              <a:spcBef>
                <a:spcPts val="1000"/>
              </a:spcBef>
              <a:spcAft>
                <a:spcPts val="0"/>
              </a:spcAft>
              <a:buNone/>
            </a:pPr>
            <a:r>
              <a:t/>
            </a:r>
            <a:endParaRPr sz="1200">
              <a:solidFill>
                <a:schemeClr val="dk1"/>
              </a:solidFill>
              <a:latin typeface="Times New Roman"/>
              <a:ea typeface="Times New Roman"/>
              <a:cs typeface="Times New Roman"/>
              <a:sym typeface="Times New Roman"/>
            </a:endParaRPr>
          </a:p>
          <a:p>
            <a:pPr indent="457200" lvl="0" marL="0" rtl="0" algn="just">
              <a:spcBef>
                <a:spcPts val="1000"/>
              </a:spcBef>
              <a:spcAft>
                <a:spcPts val="1000"/>
              </a:spcAft>
              <a:buClr>
                <a:schemeClr val="lt1"/>
              </a:buClr>
              <a:buSzPts val="1100"/>
              <a:buFont typeface="Arial"/>
              <a:buNone/>
            </a:pPr>
            <a:r>
              <a:t/>
            </a:r>
            <a:endParaRPr>
              <a:solidFill>
                <a:schemeClr val="dk1"/>
              </a:solidFill>
            </a:endParaRPr>
          </a:p>
        </p:txBody>
      </p:sp>
      <p:sp>
        <p:nvSpPr>
          <p:cNvPr id="182" name="Google Shape;182;ge92671cf20_0_215:notes"/>
          <p:cNvSpPr/>
          <p:nvPr>
            <p:ph idx="2" type="sldImg"/>
          </p:nvPr>
        </p:nvSpPr>
        <p:spPr>
          <a:xfrm>
            <a:off x="701964" y="1143000"/>
            <a:ext cx="54540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e89f5a2644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e89f5a2644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0" rtl="0" algn="just">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In the post-engagement phase we close the loop and use, the various methods of communications that were used to outreach to </a:t>
            </a:r>
            <a:r>
              <a:rPr b="1" lang="en" sz="1200">
                <a:solidFill>
                  <a:schemeClr val="dk1"/>
                </a:solidFill>
                <a:latin typeface="Times New Roman"/>
                <a:ea typeface="Times New Roman"/>
                <a:cs typeface="Times New Roman"/>
                <a:sym typeface="Times New Roman"/>
              </a:rPr>
              <a:t>thank the public</a:t>
            </a:r>
            <a:r>
              <a:rPr lang="en" sz="1200">
                <a:solidFill>
                  <a:schemeClr val="dk1"/>
                </a:solidFill>
                <a:latin typeface="Times New Roman"/>
                <a:ea typeface="Times New Roman"/>
                <a:cs typeface="Times New Roman"/>
                <a:sym typeface="Times New Roman"/>
              </a:rPr>
              <a:t> for their participation and </a:t>
            </a:r>
            <a:r>
              <a:rPr b="1" lang="en" sz="1200">
                <a:solidFill>
                  <a:schemeClr val="dk1"/>
                </a:solidFill>
                <a:latin typeface="Times New Roman"/>
                <a:ea typeface="Times New Roman"/>
                <a:cs typeface="Times New Roman"/>
                <a:sym typeface="Times New Roman"/>
              </a:rPr>
              <a:t>communicate next steps for involvement. The next steps are the evaluation period, the release of the cumulative report, and letting the public know that the work does not end here and that there will be a next phase in the abolish LASD process.</a:t>
            </a:r>
            <a:endParaRPr sz="1200">
              <a:solidFill>
                <a:schemeClr val="dk1"/>
              </a:solidFill>
              <a:latin typeface="Times New Roman"/>
              <a:ea typeface="Times New Roman"/>
              <a:cs typeface="Times New Roman"/>
              <a:sym typeface="Times New Roman"/>
            </a:endParaRPr>
          </a:p>
          <a:p>
            <a:pPr indent="457200" lvl="0" marL="0" rtl="0" algn="just">
              <a:spcBef>
                <a:spcPts val="10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Goal of the evaluation period is to gain a deeper understanding of what worked and what could be improved as the BOS continues with this participatory process. We will give the community space to provide any feedback they have and comment on how satisfied they were with the information, meetings, and accommodations provided.</a:t>
            </a:r>
            <a:endParaRPr sz="1200">
              <a:solidFill>
                <a:schemeClr val="dk1"/>
              </a:solidFill>
              <a:latin typeface="Times New Roman"/>
              <a:ea typeface="Times New Roman"/>
              <a:cs typeface="Times New Roman"/>
              <a:sym typeface="Times New Roman"/>
            </a:endParaRPr>
          </a:p>
          <a:p>
            <a:pPr indent="457200" lvl="0" marL="0" rtl="0" algn="just">
              <a:spcBef>
                <a:spcPts val="1000"/>
              </a:spcBef>
              <a:spcAft>
                <a:spcPts val="1000"/>
              </a:spcAft>
              <a:buClr>
                <a:schemeClr val="dk1"/>
              </a:buClr>
              <a:buSzPts val="1100"/>
              <a:buFont typeface="Arial"/>
              <a:buNone/>
            </a:pPr>
            <a:r>
              <a:rPr lang="en" sz="1200">
                <a:solidFill>
                  <a:schemeClr val="dk1"/>
                </a:solidFill>
                <a:latin typeface="Times New Roman"/>
                <a:ea typeface="Times New Roman"/>
                <a:cs typeface="Times New Roman"/>
                <a:sym typeface="Times New Roman"/>
              </a:rPr>
              <a:t>After receiving this evaluation we will incorporate it into a </a:t>
            </a:r>
            <a:r>
              <a:rPr b="1" lang="en" sz="1200">
                <a:solidFill>
                  <a:schemeClr val="dk1"/>
                </a:solidFill>
                <a:latin typeface="Times New Roman"/>
                <a:ea typeface="Times New Roman"/>
                <a:cs typeface="Times New Roman"/>
                <a:sym typeface="Times New Roman"/>
              </a:rPr>
              <a:t>cumulative report that that will </a:t>
            </a:r>
            <a:r>
              <a:rPr lang="en">
                <a:solidFill>
                  <a:schemeClr val="dk1"/>
                </a:solidFill>
              </a:rPr>
              <a:t>detaie what information was covered, partnerships established, and statistics on who participated and themes identified during the inform stage. </a:t>
            </a:r>
            <a:r>
              <a:rPr lang="en" sz="1200">
                <a:solidFill>
                  <a:schemeClr val="dk1"/>
                </a:solidFill>
                <a:latin typeface="Times New Roman"/>
                <a:ea typeface="Times New Roman"/>
                <a:cs typeface="Times New Roman"/>
                <a:sym typeface="Times New Roman"/>
              </a:rPr>
              <a:t>The purpose of the report is to provide a comprehensive overview of the public engagement process that was used to inform the public on the abolish LASD process as well as  prepare participants to continue to be involved in the participatory process. The cumulative report will be available on the project website and distributed by email; participants without internet access will have the opportunity to request a mailed copy. </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e6f869f02d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e6f869f02d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e6b722e2cf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e6b722e2cf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e6b722e2cf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e6b722e2cf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e6b722e2cf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e6b722e2cf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e6f869f02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e6f869f02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e68cc6339e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e68cc6339e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e68cc6339e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e68cc6339e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e89f5a2772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e89f5a2772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en" sz="1000">
                <a:solidFill>
                  <a:schemeClr val="dk1"/>
                </a:solidFill>
                <a:latin typeface="Times New Roman"/>
                <a:ea typeface="Times New Roman"/>
                <a:cs typeface="Times New Roman"/>
                <a:sym typeface="Times New Roman"/>
              </a:rPr>
              <a:t>Pure proposed inform </a:t>
            </a:r>
            <a:r>
              <a:rPr lang="en" sz="1000">
                <a:solidFill>
                  <a:schemeClr val="dk1"/>
                </a:solidFill>
                <a:latin typeface="Times New Roman"/>
                <a:ea typeface="Times New Roman"/>
                <a:cs typeface="Times New Roman"/>
                <a:sym typeface="Times New Roman"/>
              </a:rPr>
              <a:t>plan </a:t>
            </a:r>
            <a:r>
              <a:rPr lang="en" sz="1200">
                <a:solidFill>
                  <a:schemeClr val="dk1"/>
                </a:solidFill>
                <a:latin typeface="Times New Roman"/>
                <a:ea typeface="Times New Roman"/>
                <a:cs typeface="Times New Roman"/>
                <a:sym typeface="Times New Roman"/>
              </a:rPr>
              <a:t> will be broken down into three different steps. The first step is the pre-engagement stage lays the foundati</a:t>
            </a:r>
            <a:r>
              <a:rPr lang="en" sz="1200">
                <a:solidFill>
                  <a:schemeClr val="dk1"/>
                </a:solidFill>
                <a:latin typeface="Times New Roman"/>
                <a:ea typeface="Times New Roman"/>
                <a:cs typeface="Times New Roman"/>
                <a:sym typeface="Times New Roman"/>
              </a:rPr>
              <a:t>on and </a:t>
            </a:r>
            <a:r>
              <a:rPr lang="en" sz="1200">
                <a:solidFill>
                  <a:schemeClr val="dk1"/>
                </a:solidFill>
                <a:latin typeface="Times New Roman"/>
                <a:ea typeface="Times New Roman"/>
                <a:cs typeface="Times New Roman"/>
                <a:sym typeface="Times New Roman"/>
              </a:rPr>
              <a:t>is crucial to ensuring the success of the overall project. As </a:t>
            </a:r>
            <a:r>
              <a:rPr lang="en" sz="1200">
                <a:solidFill>
                  <a:schemeClr val="dk1"/>
                </a:solidFill>
                <a:latin typeface="Times New Roman"/>
                <a:ea typeface="Times New Roman"/>
                <a:cs typeface="Times New Roman"/>
                <a:sym typeface="Times New Roman"/>
              </a:rPr>
              <a:t>you</a:t>
            </a:r>
            <a:r>
              <a:rPr lang="en" sz="1200">
                <a:solidFill>
                  <a:schemeClr val="dk1"/>
                </a:solidFill>
                <a:latin typeface="Times New Roman"/>
                <a:ea typeface="Times New Roman"/>
                <a:cs typeface="Times New Roman"/>
                <a:sym typeface="Times New Roman"/>
              </a:rPr>
              <a:t> can see from our timeline this stage has been allocated t</a:t>
            </a:r>
            <a:r>
              <a:rPr lang="en" sz="1200">
                <a:solidFill>
                  <a:schemeClr val="dk1"/>
                </a:solidFill>
                <a:latin typeface="Times New Roman"/>
                <a:ea typeface="Times New Roman"/>
                <a:cs typeface="Times New Roman"/>
                <a:sym typeface="Times New Roman"/>
              </a:rPr>
              <a:t>he greatest amount of </a:t>
            </a:r>
            <a:r>
              <a:rPr lang="en" sz="1200">
                <a:solidFill>
                  <a:schemeClr val="dk1"/>
                </a:solidFill>
                <a:latin typeface="Times New Roman"/>
                <a:ea typeface="Times New Roman"/>
                <a:cs typeface="Times New Roman"/>
                <a:sym typeface="Times New Roman"/>
              </a:rPr>
              <a:t>time. This is mainl</a:t>
            </a:r>
            <a:r>
              <a:rPr lang="en" sz="1200">
                <a:solidFill>
                  <a:schemeClr val="dk1"/>
                </a:solidFill>
                <a:latin typeface="Times New Roman"/>
                <a:ea typeface="Times New Roman"/>
                <a:cs typeface="Times New Roman"/>
                <a:sym typeface="Times New Roman"/>
              </a:rPr>
              <a:t>y </a:t>
            </a:r>
            <a:r>
              <a:rPr lang="en" sz="1200">
                <a:solidFill>
                  <a:schemeClr val="dk1"/>
                </a:solidFill>
                <a:latin typeface="Times New Roman"/>
                <a:ea typeface="Times New Roman"/>
                <a:cs typeface="Times New Roman"/>
                <a:sym typeface="Times New Roman"/>
              </a:rPr>
              <a:t>due to our want to organically </a:t>
            </a:r>
            <a:r>
              <a:rPr lang="en" sz="1200">
                <a:solidFill>
                  <a:schemeClr val="dk1"/>
                </a:solidFill>
                <a:latin typeface="Times New Roman"/>
                <a:ea typeface="Times New Roman"/>
                <a:cs typeface="Times New Roman"/>
                <a:sym typeface="Times New Roman"/>
              </a:rPr>
              <a:t>establishment</a:t>
            </a:r>
            <a:r>
              <a:rPr lang="en" sz="1200">
                <a:solidFill>
                  <a:schemeClr val="dk1"/>
                </a:solidFill>
                <a:latin typeface="Times New Roman"/>
                <a:ea typeface="Times New Roman"/>
                <a:cs typeface="Times New Roman"/>
                <a:sym typeface="Times New Roman"/>
              </a:rPr>
              <a:t> methods and partnership. After pre eng </a:t>
            </a:r>
            <a:r>
              <a:rPr lang="en" sz="1200">
                <a:solidFill>
                  <a:schemeClr val="dk1"/>
                </a:solidFill>
                <a:latin typeface="Times New Roman"/>
                <a:ea typeface="Times New Roman"/>
                <a:cs typeface="Times New Roman"/>
                <a:sym typeface="Times New Roman"/>
              </a:rPr>
              <a:t>we </a:t>
            </a:r>
            <a:r>
              <a:rPr lang="en" sz="1200">
                <a:solidFill>
                  <a:schemeClr val="dk1"/>
                </a:solidFill>
                <a:latin typeface="Times New Roman"/>
                <a:ea typeface="Times New Roman"/>
                <a:cs typeface="Times New Roman"/>
                <a:sym typeface="Times New Roman"/>
              </a:rPr>
              <a:t>will move to the engagement stage where we are directly and actively interacting with the public. Finally, the post-engagement stage closes the loop on the inform phase by allowing the core team to present their findings and provide the community one fin</a:t>
            </a:r>
            <a:r>
              <a:rPr lang="en" sz="1200">
                <a:solidFill>
                  <a:schemeClr val="dk1"/>
                </a:solidFill>
                <a:latin typeface="Times New Roman"/>
                <a:ea typeface="Times New Roman"/>
                <a:cs typeface="Times New Roman"/>
                <a:sym typeface="Times New Roman"/>
              </a:rPr>
              <a:t>al chance </a:t>
            </a:r>
            <a:r>
              <a:rPr lang="en" sz="1200">
                <a:solidFill>
                  <a:schemeClr val="dk1"/>
                </a:solidFill>
                <a:latin typeface="Times New Roman"/>
                <a:ea typeface="Times New Roman"/>
                <a:cs typeface="Times New Roman"/>
                <a:sym typeface="Times New Roman"/>
              </a:rPr>
              <a:t>to evaluate the process. </a:t>
            </a:r>
            <a:endParaRPr sz="1200">
              <a:solidFill>
                <a:schemeClr val="dk1"/>
              </a:solidFill>
              <a:latin typeface="Times New Roman"/>
              <a:ea typeface="Times New Roman"/>
              <a:cs typeface="Times New Roman"/>
              <a:sym typeface="Times New Roman"/>
            </a:endParaRPr>
          </a:p>
          <a:p>
            <a:pPr indent="0" lvl="0" marL="0" rtl="0" algn="just">
              <a:lnSpc>
                <a:spcPct val="150000"/>
              </a:lnSpc>
              <a:spcBef>
                <a:spcPts val="1000"/>
              </a:spcBef>
              <a:spcAft>
                <a:spcPts val="0"/>
              </a:spcAft>
              <a:buNone/>
            </a:pPr>
            <a:r>
              <a:rPr lang="en" sz="1200">
                <a:solidFill>
                  <a:schemeClr val="dk1"/>
                </a:solidFill>
                <a:latin typeface="Times New Roman"/>
                <a:ea typeface="Times New Roman"/>
                <a:cs typeface="Times New Roman"/>
                <a:sym typeface="Times New Roman"/>
              </a:rPr>
              <a:t>We have broken the pre-engagement phase into three parts the first part is </a:t>
            </a:r>
            <a:endParaRPr sz="1200">
              <a:solidFill>
                <a:schemeClr val="dk1"/>
              </a:solidFill>
              <a:latin typeface="Times New Roman"/>
              <a:ea typeface="Times New Roman"/>
              <a:cs typeface="Times New Roman"/>
              <a:sym typeface="Times New Roman"/>
            </a:endParaRPr>
          </a:p>
          <a:p>
            <a:pPr indent="0" lvl="0" marL="0" rtl="0" algn="just">
              <a:lnSpc>
                <a:spcPct val="150000"/>
              </a:lnSpc>
              <a:spcBef>
                <a:spcPts val="1000"/>
              </a:spcBef>
              <a:spcAft>
                <a:spcPts val="0"/>
              </a:spcAft>
              <a:buNone/>
            </a:pPr>
            <a:r>
              <a:rPr b="1" lang="en" sz="1200">
                <a:solidFill>
                  <a:schemeClr val="dk1"/>
                </a:solidFill>
                <a:latin typeface="Times New Roman"/>
                <a:ea typeface="Times New Roman"/>
                <a:cs typeface="Times New Roman"/>
                <a:sym typeface="Times New Roman"/>
              </a:rPr>
              <a:t>Part 1: Establish Team and Methods of Communication - This happens months before the engagement phase and is really where the project team starts to </a:t>
            </a:r>
            <a:r>
              <a:rPr b="1" lang="en" sz="1200">
                <a:solidFill>
                  <a:schemeClr val="dk1"/>
                </a:solidFill>
                <a:latin typeface="Times New Roman"/>
                <a:ea typeface="Times New Roman"/>
                <a:cs typeface="Times New Roman"/>
                <a:sym typeface="Times New Roman"/>
              </a:rPr>
              <a:t>odd fifty key roles and begins </a:t>
            </a:r>
            <a:r>
              <a:rPr b="1" lang="en" sz="1200">
                <a:solidFill>
                  <a:schemeClr val="dk1"/>
                </a:solidFill>
                <a:latin typeface="Times New Roman"/>
                <a:ea typeface="Times New Roman"/>
                <a:cs typeface="Times New Roman"/>
                <a:sym typeface="Times New Roman"/>
              </a:rPr>
              <a:t>working on establishing partnerships with local organizations and government agencies. Utilizing existing organizations allows us to learn more about the day to day life in compton and not to mention that these </a:t>
            </a:r>
            <a:r>
              <a:rPr b="1" lang="en" sz="1200">
                <a:solidFill>
                  <a:schemeClr val="dk1"/>
                </a:solidFill>
                <a:latin typeface="Times New Roman"/>
                <a:ea typeface="Times New Roman"/>
                <a:cs typeface="Times New Roman"/>
                <a:sym typeface="Times New Roman"/>
              </a:rPr>
              <a:t>organizations</a:t>
            </a:r>
            <a:r>
              <a:rPr b="1" lang="en" sz="1200">
                <a:solidFill>
                  <a:schemeClr val="dk1"/>
                </a:solidFill>
                <a:latin typeface="Times New Roman"/>
                <a:ea typeface="Times New Roman"/>
                <a:cs typeface="Times New Roman"/>
                <a:sym typeface="Times New Roman"/>
              </a:rPr>
              <a:t> have strong ties with the community. </a:t>
            </a:r>
            <a:endParaRPr b="1" sz="1200">
              <a:solidFill>
                <a:schemeClr val="dk1"/>
              </a:solidFill>
              <a:latin typeface="Times New Roman"/>
              <a:ea typeface="Times New Roman"/>
              <a:cs typeface="Times New Roman"/>
              <a:sym typeface="Times New Roman"/>
            </a:endParaRPr>
          </a:p>
          <a:p>
            <a:pPr indent="0" lvl="0" marL="0" rtl="0" algn="just">
              <a:lnSpc>
                <a:spcPct val="150000"/>
              </a:lnSpc>
              <a:spcBef>
                <a:spcPts val="1000"/>
              </a:spcBef>
              <a:spcAft>
                <a:spcPts val="0"/>
              </a:spcAft>
              <a:buNone/>
            </a:pPr>
            <a:r>
              <a:rPr b="1" lang="en" sz="1200">
                <a:solidFill>
                  <a:schemeClr val="dk1"/>
                </a:solidFill>
                <a:latin typeface="Times New Roman"/>
                <a:ea typeface="Times New Roman"/>
                <a:cs typeface="Times New Roman"/>
                <a:sym typeface="Times New Roman"/>
              </a:rPr>
              <a:t>During this part we will also be working with our digital mark</a:t>
            </a:r>
            <a:r>
              <a:rPr b="1" lang="en" sz="1200">
                <a:solidFill>
                  <a:schemeClr val="dk1"/>
                </a:solidFill>
                <a:latin typeface="Times New Roman"/>
                <a:ea typeface="Times New Roman"/>
                <a:cs typeface="Times New Roman"/>
                <a:sym typeface="Times New Roman"/>
              </a:rPr>
              <a:t>eting and communication liasons to </a:t>
            </a:r>
            <a:r>
              <a:rPr b="1" lang="en" sz="1200">
                <a:solidFill>
                  <a:schemeClr val="dk1"/>
                </a:solidFill>
                <a:latin typeface="Times New Roman"/>
                <a:ea typeface="Times New Roman"/>
                <a:cs typeface="Times New Roman"/>
                <a:sym typeface="Times New Roman"/>
              </a:rPr>
              <a:t>establish a robust network of communication. This effectiveness of this network is cru</a:t>
            </a:r>
            <a:r>
              <a:rPr b="1" lang="en" sz="1200">
                <a:solidFill>
                  <a:schemeClr val="dk1"/>
                </a:solidFill>
                <a:latin typeface="Times New Roman"/>
                <a:ea typeface="Times New Roman"/>
                <a:cs typeface="Times New Roman"/>
                <a:sym typeface="Times New Roman"/>
              </a:rPr>
              <a:t>cial to the project and will be utilized in all phases. </a:t>
            </a:r>
            <a:r>
              <a:rPr lang="en" sz="1200">
                <a:solidFill>
                  <a:schemeClr val="dk1"/>
                </a:solidFill>
                <a:latin typeface="Times New Roman"/>
                <a:ea typeface="Times New Roman"/>
                <a:cs typeface="Times New Roman"/>
                <a:sym typeface="Times New Roman"/>
              </a:rPr>
              <a:t>Most cities employed an average of three notification methods to advertise public hearings (Baker et al., 2005). And although this can be successful, considering how impactful the topic is, the core team has chosen to create a robust list of engagement methods to ensure that we notify as many people as possible. We will focus on building notification methods tailored to the City of Compton within this phase and as such will need to create material in english and spanish.</a:t>
            </a:r>
            <a:endParaRPr sz="1200">
              <a:solidFill>
                <a:schemeClr val="dk1"/>
              </a:solidFill>
              <a:latin typeface="Times New Roman"/>
              <a:ea typeface="Times New Roman"/>
              <a:cs typeface="Times New Roman"/>
              <a:sym typeface="Times New Roman"/>
            </a:endParaRPr>
          </a:p>
          <a:p>
            <a:pPr indent="0" lvl="0" marL="0" rtl="0" algn="just">
              <a:lnSpc>
                <a:spcPct val="150000"/>
              </a:lnSpc>
              <a:spcBef>
                <a:spcPts val="1000"/>
              </a:spcBef>
              <a:spcAft>
                <a:spcPts val="100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e89f5a2772_1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e89f5a2772_1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b="1" lang="en" sz="1200">
                <a:solidFill>
                  <a:schemeClr val="dk1"/>
                </a:solidFill>
                <a:latin typeface="Times New Roman"/>
                <a:ea typeface="Times New Roman"/>
                <a:cs typeface="Times New Roman"/>
                <a:sym typeface="Times New Roman"/>
              </a:rPr>
              <a:t>Part 2: Educational Materials - </a:t>
            </a:r>
            <a:r>
              <a:rPr lang="en" sz="1200">
                <a:solidFill>
                  <a:schemeClr val="dk1"/>
                </a:solidFill>
                <a:latin typeface="Times New Roman"/>
                <a:ea typeface="Times New Roman"/>
                <a:cs typeface="Times New Roman"/>
                <a:sym typeface="Times New Roman"/>
              </a:rPr>
              <a:t>Now that we have identified the required methods of communication, our next step should be deciding what material needs to be produced to educate the public on any upcoming informational opportunities as well as creating pre hearing resources that teach people how to get involve. This material can help increase audience participation during the actual hearing.  The team will break down the educational efforts into two categories: general education on how to get involved in the inform process, and the second category will provide information on the decision made by the BOS.</a:t>
            </a:r>
            <a:endParaRPr sz="1200">
              <a:solidFill>
                <a:schemeClr val="dk1"/>
              </a:solidFill>
              <a:latin typeface="Times New Roman"/>
              <a:ea typeface="Times New Roman"/>
              <a:cs typeface="Times New Roman"/>
              <a:sym typeface="Times New Roman"/>
            </a:endParaRPr>
          </a:p>
          <a:p>
            <a:pPr indent="0" lvl="0" marL="0" rtl="0" algn="just">
              <a:lnSpc>
                <a:spcPct val="150000"/>
              </a:lnSpc>
              <a:spcBef>
                <a:spcPts val="1000"/>
              </a:spcBef>
              <a:spcAft>
                <a:spcPts val="0"/>
              </a:spcAft>
              <a:buNone/>
            </a:pPr>
            <a:r>
              <a:rPr lang="en" sz="1200">
                <a:solidFill>
                  <a:schemeClr val="dk1"/>
                </a:solidFill>
                <a:latin typeface="Times New Roman"/>
                <a:ea typeface="Times New Roman"/>
                <a:cs typeface="Times New Roman"/>
                <a:sym typeface="Times New Roman"/>
              </a:rPr>
              <a:t>An example of pre hearing materials is the how to zoom template that we have created to show people how to join the virtual meetings As you can see the templates are E and S from the start. This is just a small snippet but the form in our plan includes computers smart</a:t>
            </a:r>
            <a:r>
              <a:rPr lang="en" sz="1200">
                <a:solidFill>
                  <a:schemeClr val="dk1"/>
                </a:solidFill>
                <a:latin typeface="Times New Roman"/>
                <a:ea typeface="Times New Roman"/>
                <a:cs typeface="Times New Roman"/>
                <a:sym typeface="Times New Roman"/>
              </a:rPr>
              <a:t>phones and calling instruction </a:t>
            </a:r>
            <a:endParaRPr sz="1200">
              <a:solidFill>
                <a:schemeClr val="dk1"/>
              </a:solidFill>
              <a:latin typeface="Times New Roman"/>
              <a:ea typeface="Times New Roman"/>
              <a:cs typeface="Times New Roman"/>
              <a:sym typeface="Times New Roman"/>
            </a:endParaRPr>
          </a:p>
          <a:p>
            <a:pPr indent="0" lvl="0" marL="0" rtl="0" algn="just">
              <a:lnSpc>
                <a:spcPct val="150000"/>
              </a:lnSpc>
              <a:spcBef>
                <a:spcPts val="1000"/>
              </a:spcBef>
              <a:spcAft>
                <a:spcPts val="0"/>
              </a:spcAft>
              <a:buNone/>
            </a:pPr>
            <a:r>
              <a:rPr b="1" lang="en" sz="1200">
                <a:solidFill>
                  <a:schemeClr val="dk1"/>
                </a:solidFill>
                <a:latin typeface="Times New Roman"/>
                <a:ea typeface="Times New Roman"/>
                <a:cs typeface="Times New Roman"/>
                <a:sym typeface="Times New Roman"/>
              </a:rPr>
              <a:t>Part 3: Location is picking locations for these meetings</a:t>
            </a:r>
            <a:r>
              <a:rPr lang="en" sz="1200">
                <a:solidFill>
                  <a:schemeClr val="dk1"/>
                </a:solidFill>
                <a:latin typeface="Times New Roman"/>
                <a:ea typeface="Times New Roman"/>
                <a:cs typeface="Times New Roman"/>
                <a:sym typeface="Times New Roman"/>
              </a:rPr>
              <a:t>. One of the first considerations in choosing meeting locations is the existing partnership between the BOS and City Council. The team was able to find a site in each of Compton's four districts and one centralized location near a major transit hub. Having meetings in each of Compton districts will allow the local City Council representative to attend and provide opening remarks during the initial kick-off meetings. We had to be conscious that people sometimes have to overcome high transaction costs to attend meetings and as such we chose places that can provide free child care and are easily accessible.</a:t>
            </a:r>
            <a:endParaRPr>
              <a:solidFill>
                <a:schemeClr val="dk1"/>
              </a:solidFill>
            </a:endParaRPr>
          </a:p>
          <a:p>
            <a:pPr indent="0" lvl="0" marL="0" rtl="0" algn="l">
              <a:spcBef>
                <a:spcPts val="1000"/>
              </a:spcBef>
              <a:spcAft>
                <a:spcPts val="0"/>
              </a:spcAft>
              <a:buNone/>
            </a:pPr>
            <a:r>
              <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e6b722e2c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e6b722e2c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e92671cf20_0_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active engagement phase of our effort is where we really make a hard push to pull the community into the process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want to do this so that we create a sense of ownership and establish a partnership that allows the process to become community driven and gives us, the consultant, the ability to lead the effort from behind.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effort will include the use of several </a:t>
            </a:r>
            <a:r>
              <a:rPr lang="en"/>
              <a:t>engagement</a:t>
            </a:r>
            <a:r>
              <a:rPr lang="en"/>
              <a:t> techniques including but not limited to:</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AutoNum type="alphaLcPeriod"/>
            </a:pPr>
            <a:r>
              <a:rPr lang="en"/>
              <a:t>Town-halls</a:t>
            </a:r>
            <a:endParaRPr/>
          </a:p>
          <a:p>
            <a:pPr indent="-298450" lvl="0" marL="457200" rtl="0" algn="l">
              <a:spcBef>
                <a:spcPts val="0"/>
              </a:spcBef>
              <a:spcAft>
                <a:spcPts val="0"/>
              </a:spcAft>
              <a:buSzPts val="1100"/>
              <a:buAutoNum type="alphaLcPeriod"/>
            </a:pPr>
            <a:r>
              <a:rPr lang="en"/>
              <a:t>Seminars</a:t>
            </a:r>
            <a:endParaRPr/>
          </a:p>
          <a:p>
            <a:pPr indent="-298450" lvl="0" marL="457200" rtl="0" algn="l">
              <a:spcBef>
                <a:spcPts val="0"/>
              </a:spcBef>
              <a:spcAft>
                <a:spcPts val="0"/>
              </a:spcAft>
              <a:buSzPts val="1100"/>
              <a:buAutoNum type="alphaLcPeriod"/>
            </a:pPr>
            <a:r>
              <a:rPr lang="en"/>
              <a:t>Video production</a:t>
            </a:r>
            <a:endParaRPr/>
          </a:p>
          <a:p>
            <a:pPr indent="-298450" lvl="0" marL="457200" rtl="0" algn="l">
              <a:spcBef>
                <a:spcPts val="0"/>
              </a:spcBef>
              <a:spcAft>
                <a:spcPts val="0"/>
              </a:spcAft>
              <a:buSzPts val="1100"/>
              <a:buAutoNum type="alphaLcPeriod"/>
            </a:pPr>
            <a:r>
              <a:rPr lang="en"/>
              <a:t>and Round table discussions</a:t>
            </a:r>
            <a:endParaRPr/>
          </a:p>
          <a:p>
            <a:pPr indent="0" lvl="0" marL="0" rtl="0" algn="l">
              <a:spcBef>
                <a:spcPts val="0"/>
              </a:spcBef>
              <a:spcAft>
                <a:spcPts val="0"/>
              </a:spcAft>
              <a:buNone/>
            </a:pPr>
            <a:r>
              <a:t/>
            </a:r>
            <a:endParaRPr/>
          </a:p>
        </p:txBody>
      </p:sp>
      <p:sp>
        <p:nvSpPr>
          <p:cNvPr id="139" name="Google Shape;139;ge92671cf20_0_5:notes"/>
          <p:cNvSpPr/>
          <p:nvPr>
            <p:ph idx="2" type="sldImg"/>
          </p:nvPr>
        </p:nvSpPr>
        <p:spPr>
          <a:xfrm>
            <a:off x="701964" y="1143000"/>
            <a:ext cx="54540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e92671cf20_0_7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overarching goal is to educate the public, giving them the ability and knowledge to engage and inform others with respect to the abolition movement essentially creating “informed” ambassadors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expect this strategic “informing effort” to multiply our efforts as we move through the Active Engagement effort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will endeavor to create an environment that fosters healthy and fruitful engagement through multiple public meetings</a:t>
            </a:r>
            <a:endParaRPr/>
          </a:p>
          <a:p>
            <a:pPr indent="0" lvl="0" marL="0" rtl="0" algn="l">
              <a:spcBef>
                <a:spcPts val="0"/>
              </a:spcBef>
              <a:spcAft>
                <a:spcPts val="0"/>
              </a:spcAft>
              <a:buNone/>
            </a:pPr>
            <a:r>
              <a:t/>
            </a:r>
            <a:endParaRPr/>
          </a:p>
          <a:p>
            <a:pPr indent="0" lvl="0" marL="457200" rtl="0" algn="l">
              <a:spcBef>
                <a:spcPts val="0"/>
              </a:spcBef>
              <a:spcAft>
                <a:spcPts val="0"/>
              </a:spcAft>
              <a:buNone/>
            </a:pPr>
            <a:r>
              <a:t/>
            </a:r>
            <a:endParaRPr/>
          </a:p>
        </p:txBody>
      </p:sp>
      <p:sp>
        <p:nvSpPr>
          <p:cNvPr id="150" name="Google Shape;150;ge92671cf20_0_79:notes"/>
          <p:cNvSpPr/>
          <p:nvPr>
            <p:ph idx="2" type="sldImg"/>
          </p:nvPr>
        </p:nvSpPr>
        <p:spPr>
          <a:xfrm>
            <a:off x="701964" y="1143000"/>
            <a:ext cx="54540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p:cSld name="Title and Content">
    <p:spTree>
      <p:nvGrpSpPr>
        <p:cNvPr id="50" name="Shape 50"/>
        <p:cNvGrpSpPr/>
        <p:nvPr/>
      </p:nvGrpSpPr>
      <p:grpSpPr>
        <a:xfrm>
          <a:off x="0" y="0"/>
          <a:ext cx="0" cy="0"/>
          <a:chOff x="0" y="0"/>
          <a:chExt cx="0" cy="0"/>
        </a:xfrm>
      </p:grpSpPr>
      <p:sp>
        <p:nvSpPr>
          <p:cNvPr id="51" name="Google Shape;51;p13"/>
          <p:cNvSpPr txBox="1"/>
          <p:nvPr>
            <p:ph type="title"/>
          </p:nvPr>
        </p:nvSpPr>
        <p:spPr>
          <a:xfrm>
            <a:off x="357001" y="0"/>
            <a:ext cx="7437900" cy="603600"/>
          </a:xfrm>
          <a:prstGeom prst="rect">
            <a:avLst/>
          </a:prstGeom>
          <a:noFill/>
          <a:ln>
            <a:noFill/>
          </a:ln>
        </p:spPr>
        <p:txBody>
          <a:bodyPr anchorCtr="0" anchor="b" bIns="0" lIns="0" spcFirstLastPara="1" rIns="45700" wrap="square" tIns="45700">
            <a:normAutofit/>
          </a:bodyPr>
          <a:lstStyle>
            <a:lvl1pPr lvl="0" rtl="0" algn="l">
              <a:lnSpc>
                <a:spcPct val="114000"/>
              </a:lnSpc>
              <a:spcBef>
                <a:spcPts val="0"/>
              </a:spcBef>
              <a:spcAft>
                <a:spcPts val="0"/>
              </a:spcAft>
              <a:buClr>
                <a:srgbClr val="2C378D"/>
              </a:buClr>
              <a:buSzPts val="2200"/>
              <a:buFont typeface="Open Sans Light"/>
              <a:buNone/>
              <a:defRPr>
                <a:solidFill>
                  <a:srgbClr val="2C378D"/>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350395" y="820712"/>
            <a:ext cx="8458200" cy="3979800"/>
          </a:xfrm>
          <a:prstGeom prst="rect">
            <a:avLst/>
          </a:prstGeom>
          <a:noFill/>
          <a:ln>
            <a:noFill/>
          </a:ln>
        </p:spPr>
        <p:txBody>
          <a:bodyPr anchorCtr="0" anchor="t" bIns="45700" lIns="0" spcFirstLastPara="1" rIns="91425" wrap="square" tIns="45700">
            <a:noAutofit/>
          </a:bodyPr>
          <a:lstStyle>
            <a:lvl1pPr indent="-304800" lvl="0" marL="457200" rtl="0" algn="l">
              <a:lnSpc>
                <a:spcPct val="114000"/>
              </a:lnSpc>
              <a:spcBef>
                <a:spcPts val="300"/>
              </a:spcBef>
              <a:spcAft>
                <a:spcPts val="0"/>
              </a:spcAft>
              <a:buSzPts val="1200"/>
              <a:buChar char="●"/>
              <a:defRPr/>
            </a:lvl1pPr>
            <a:lvl2pPr indent="-304800" lvl="1" marL="914400" rtl="0" algn="l">
              <a:lnSpc>
                <a:spcPct val="114000"/>
              </a:lnSpc>
              <a:spcBef>
                <a:spcPts val="300"/>
              </a:spcBef>
              <a:spcAft>
                <a:spcPts val="0"/>
              </a:spcAft>
              <a:buClr>
                <a:schemeClr val="accent2"/>
              </a:buClr>
              <a:buSzPts val="1200"/>
              <a:buFont typeface="Noto Sans Symbols"/>
              <a:buChar char="−"/>
              <a:defRPr sz="1200">
                <a:solidFill>
                  <a:schemeClr val="dk1"/>
                </a:solidFill>
                <a:latin typeface="Open Sans"/>
                <a:ea typeface="Open Sans"/>
                <a:cs typeface="Open Sans"/>
                <a:sym typeface="Open Sans"/>
              </a:defRPr>
            </a:lvl2pPr>
            <a:lvl3pPr indent="-304800" lvl="2" marL="1371600" rtl="0" algn="l">
              <a:lnSpc>
                <a:spcPct val="114000"/>
              </a:lnSpc>
              <a:spcBef>
                <a:spcPts val="300"/>
              </a:spcBef>
              <a:spcAft>
                <a:spcPts val="0"/>
              </a:spcAft>
              <a:buClr>
                <a:schemeClr val="accent2"/>
              </a:buClr>
              <a:buSzPts val="1200"/>
              <a:buFont typeface="Noto Sans Symbols"/>
              <a:buChar char="−"/>
              <a:defRPr sz="1200">
                <a:solidFill>
                  <a:schemeClr val="dk1"/>
                </a:solidFill>
                <a:latin typeface="Open Sans"/>
                <a:ea typeface="Open Sans"/>
                <a:cs typeface="Open Sans"/>
                <a:sym typeface="Open Sans"/>
              </a:defRPr>
            </a:lvl3pPr>
            <a:lvl4pPr indent="-304800" lvl="3" marL="1828800" rtl="0" algn="l">
              <a:lnSpc>
                <a:spcPct val="114000"/>
              </a:lnSpc>
              <a:spcBef>
                <a:spcPts val="300"/>
              </a:spcBef>
              <a:spcAft>
                <a:spcPts val="0"/>
              </a:spcAft>
              <a:buClr>
                <a:schemeClr val="accent2"/>
              </a:buClr>
              <a:buSzPts val="1200"/>
              <a:buFont typeface="Noto Sans Symbols"/>
              <a:buChar char="−"/>
              <a:defRPr sz="1200">
                <a:solidFill>
                  <a:schemeClr val="dk1"/>
                </a:solidFill>
                <a:latin typeface="Open Sans"/>
                <a:ea typeface="Open Sans"/>
                <a:cs typeface="Open Sans"/>
                <a:sym typeface="Open Sans"/>
              </a:defRPr>
            </a:lvl4pPr>
            <a:lvl5pPr indent="-304800" lvl="4" marL="2286000" rtl="0" algn="l">
              <a:lnSpc>
                <a:spcPct val="114000"/>
              </a:lnSpc>
              <a:spcBef>
                <a:spcPts val="300"/>
              </a:spcBef>
              <a:spcAft>
                <a:spcPts val="0"/>
              </a:spcAft>
              <a:buClr>
                <a:schemeClr val="accent2"/>
              </a:buClr>
              <a:buSzPts val="1200"/>
              <a:buFont typeface="Noto Sans Symbols"/>
              <a:buChar char="−"/>
              <a:defRPr sz="1200">
                <a:solidFill>
                  <a:schemeClr val="dk1"/>
                </a:solidFill>
                <a:latin typeface="Open Sans"/>
                <a:ea typeface="Open Sans"/>
                <a:cs typeface="Open Sans"/>
                <a:sym typeface="Open Sans"/>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cxnSp>
        <p:nvCxnSpPr>
          <p:cNvPr id="53" name="Google Shape;53;p13"/>
          <p:cNvCxnSpPr/>
          <p:nvPr/>
        </p:nvCxnSpPr>
        <p:spPr>
          <a:xfrm>
            <a:off x="1" y="685799"/>
            <a:ext cx="9144000" cy="0"/>
          </a:xfrm>
          <a:prstGeom prst="straightConnector1">
            <a:avLst/>
          </a:prstGeom>
          <a:noFill/>
          <a:ln cap="flat" cmpd="sng" w="9525">
            <a:solidFill>
              <a:schemeClr val="accent2"/>
            </a:solidFill>
            <a:prstDash val="solid"/>
            <a:miter lim="800000"/>
            <a:headEnd len="sm" w="sm" type="none"/>
            <a:tailEnd len="sm" w="sm" type="none"/>
          </a:ln>
        </p:spPr>
      </p:cxnSp>
      <p:cxnSp>
        <p:nvCxnSpPr>
          <p:cNvPr id="54" name="Google Shape;54;p13"/>
          <p:cNvCxnSpPr/>
          <p:nvPr/>
        </p:nvCxnSpPr>
        <p:spPr>
          <a:xfrm>
            <a:off x="0" y="4949717"/>
            <a:ext cx="9144000" cy="0"/>
          </a:xfrm>
          <a:prstGeom prst="straightConnector1">
            <a:avLst/>
          </a:prstGeom>
          <a:noFill/>
          <a:ln cap="flat" cmpd="sng" w="9525">
            <a:solidFill>
              <a:schemeClr val="accent2"/>
            </a:solidFill>
            <a:prstDash val="solid"/>
            <a:miter lim="800000"/>
            <a:headEnd len="sm" w="sm" type="none"/>
            <a:tailEnd len="sm" w="sm" type="none"/>
          </a:ln>
        </p:spPr>
      </p:cxnSp>
      <p:sp>
        <p:nvSpPr>
          <p:cNvPr id="55" name="Google Shape;55;p13"/>
          <p:cNvSpPr/>
          <p:nvPr/>
        </p:nvSpPr>
        <p:spPr>
          <a:xfrm>
            <a:off x="8014511" y="57476"/>
            <a:ext cx="595500" cy="587400"/>
          </a:xfrm>
          <a:prstGeom prst="rect">
            <a:avLst/>
          </a:prstGeom>
          <a:noFill/>
          <a:ln>
            <a:noFill/>
          </a:ln>
        </p:spPr>
      </p:sp>
      <p:sp>
        <p:nvSpPr>
          <p:cNvPr id="56" name="Google Shape;56;p13"/>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guide id="3" orient="horz" pos="21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9.jp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image" Target="../media/image20.png"/><Relationship Id="rId5"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16.png"/><Relationship Id="rId5" Type="http://schemas.openxmlformats.org/officeDocument/2006/relationships/image" Target="../media/image11.png"/><Relationship Id="rId6"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22.png"/><Relationship Id="rId5"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latimes.com/projects/los-angeles-police-killings-database/" TargetMode="External"/><Relationship Id="rId4" Type="http://schemas.openxmlformats.org/officeDocument/2006/relationships/hyperlink" Target="https://knock-la.com/" TargetMode="External"/><Relationship Id="rId5" Type="http://schemas.openxmlformats.org/officeDocument/2006/relationships/image" Target="../media/image5.jpg"/><Relationship Id="rId6"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3.png"/><Relationship Id="rId5" Type="http://schemas.openxmlformats.org/officeDocument/2006/relationships/image" Target="../media/image12.png"/><Relationship Id="rId6"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3.png"/><Relationship Id="rId5"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3999" cy="4553786"/>
          </a:xfrm>
          <a:prstGeom prst="rect">
            <a:avLst/>
          </a:prstGeom>
          <a:noFill/>
          <a:ln>
            <a:noFill/>
          </a:ln>
        </p:spPr>
      </p:pic>
      <p:sp>
        <p:nvSpPr>
          <p:cNvPr id="62" name="Google Shape;62;p14"/>
          <p:cNvSpPr txBox="1"/>
          <p:nvPr/>
        </p:nvSpPr>
        <p:spPr>
          <a:xfrm>
            <a:off x="0" y="4804800"/>
            <a:ext cx="9144000" cy="338700"/>
          </a:xfrm>
          <a:prstGeom prst="rect">
            <a:avLst/>
          </a:prstGeom>
          <a:noFill/>
          <a:ln>
            <a:noFill/>
          </a:ln>
        </p:spPr>
        <p:txBody>
          <a:bodyPr anchorCtr="0" anchor="t" bIns="91425" lIns="91425" spcFirstLastPara="1" rIns="91425" wrap="square" tIns="91425">
            <a:spAutoFit/>
          </a:bodyPr>
          <a:lstStyle/>
          <a:p>
            <a:pPr indent="0" lvl="0" marL="0" rtl="0" algn="just">
              <a:lnSpc>
                <a:spcPct val="200000"/>
              </a:lnSpc>
              <a:spcBef>
                <a:spcPts val="0"/>
              </a:spcBef>
              <a:spcAft>
                <a:spcPts val="800"/>
              </a:spcAft>
              <a:buNone/>
            </a:pPr>
            <a:r>
              <a:rPr lang="en" sz="1000">
                <a:solidFill>
                  <a:schemeClr val="dk1"/>
                </a:solidFill>
              </a:rPr>
              <a:t>D. Castro, J. Crowell, J. Garcia, A. Kalantarians, M. Lanza, A. Sobotka/Briner </a:t>
            </a:r>
            <a:endParaRPr>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23"/>
          <p:cNvPicPr preferRelativeResize="0"/>
          <p:nvPr/>
        </p:nvPicPr>
        <p:blipFill>
          <a:blip r:embed="rId3">
            <a:alphaModFix/>
          </a:blip>
          <a:stretch>
            <a:fillRect/>
          </a:stretch>
        </p:blipFill>
        <p:spPr>
          <a:xfrm>
            <a:off x="768097" y="1146167"/>
            <a:ext cx="7607807" cy="3657600"/>
          </a:xfrm>
          <a:prstGeom prst="rect">
            <a:avLst/>
          </a:prstGeom>
          <a:noFill/>
          <a:ln>
            <a:noFill/>
          </a:ln>
        </p:spPr>
      </p:pic>
      <p:pic>
        <p:nvPicPr>
          <p:cNvPr id="165" name="Google Shape;165;p23"/>
          <p:cNvPicPr preferRelativeResize="0"/>
          <p:nvPr/>
        </p:nvPicPr>
        <p:blipFill>
          <a:blip r:embed="rId4">
            <a:alphaModFix/>
          </a:blip>
          <a:stretch>
            <a:fillRect/>
          </a:stretch>
        </p:blipFill>
        <p:spPr>
          <a:xfrm>
            <a:off x="8013602" y="43805"/>
            <a:ext cx="612223" cy="603600"/>
          </a:xfrm>
          <a:prstGeom prst="rect">
            <a:avLst/>
          </a:prstGeom>
          <a:noFill/>
          <a:ln>
            <a:noFill/>
          </a:ln>
        </p:spPr>
      </p:pic>
      <p:sp>
        <p:nvSpPr>
          <p:cNvPr id="166" name="Google Shape;166;p23"/>
          <p:cNvSpPr txBox="1"/>
          <p:nvPr/>
        </p:nvSpPr>
        <p:spPr>
          <a:xfrm>
            <a:off x="357000" y="0"/>
            <a:ext cx="8787000" cy="839100"/>
          </a:xfrm>
          <a:prstGeom prst="rect">
            <a:avLst/>
          </a:prstGeom>
          <a:noFill/>
          <a:ln>
            <a:noFill/>
          </a:ln>
        </p:spPr>
        <p:txBody>
          <a:bodyPr anchorCtr="0" anchor="t" bIns="91425" lIns="91425" spcFirstLastPara="1" rIns="91425" wrap="square" tIns="91425">
            <a:spAutoFit/>
          </a:bodyPr>
          <a:lstStyle/>
          <a:p>
            <a:pPr indent="0" lvl="0" marL="0" rtl="0" algn="l">
              <a:lnSpc>
                <a:spcPct val="114000"/>
              </a:lnSpc>
              <a:spcBef>
                <a:spcPts val="0"/>
              </a:spcBef>
              <a:spcAft>
                <a:spcPts val="0"/>
              </a:spcAft>
              <a:buNone/>
            </a:pPr>
            <a:r>
              <a:rPr lang="en" sz="1800">
                <a:solidFill>
                  <a:schemeClr val="dk1"/>
                </a:solidFill>
                <a:latin typeface="Open Sans Light"/>
                <a:ea typeface="Open Sans Light"/>
                <a:cs typeface="Open Sans Light"/>
                <a:sym typeface="Open Sans Light"/>
              </a:rPr>
              <a:t>Active E</a:t>
            </a:r>
            <a:r>
              <a:rPr lang="en" sz="1800">
                <a:solidFill>
                  <a:schemeClr val="dk1"/>
                </a:solidFill>
                <a:latin typeface="Open Sans Light"/>
                <a:ea typeface="Open Sans Light"/>
                <a:cs typeface="Open Sans Light"/>
                <a:sym typeface="Open Sans Light"/>
              </a:rPr>
              <a:t>ngagement phase</a:t>
            </a:r>
            <a:br>
              <a:rPr lang="en" sz="2200">
                <a:solidFill>
                  <a:schemeClr val="dk1"/>
                </a:solidFill>
                <a:latin typeface="Open Sans Light"/>
                <a:ea typeface="Open Sans Light"/>
                <a:cs typeface="Open Sans Light"/>
                <a:sym typeface="Open Sans Light"/>
              </a:rPr>
            </a:br>
            <a:r>
              <a:rPr b="1" i="1" lang="en" sz="2200">
                <a:solidFill>
                  <a:schemeClr val="dk1"/>
                </a:solidFill>
                <a:latin typeface="Open Sans Light"/>
                <a:ea typeface="Open Sans Light"/>
                <a:cs typeface="Open Sans Light"/>
                <a:sym typeface="Open Sans Light"/>
              </a:rPr>
              <a:t>Website example</a:t>
            </a:r>
            <a:endParaRPr>
              <a:solidFill>
                <a:schemeClr val="dk1"/>
              </a:solidFill>
            </a:endParaRPr>
          </a:p>
        </p:txBody>
      </p:sp>
      <p:cxnSp>
        <p:nvCxnSpPr>
          <p:cNvPr id="167" name="Google Shape;167;p23"/>
          <p:cNvCxnSpPr/>
          <p:nvPr/>
        </p:nvCxnSpPr>
        <p:spPr>
          <a:xfrm>
            <a:off x="-22800" y="834650"/>
            <a:ext cx="9178200" cy="0"/>
          </a:xfrm>
          <a:prstGeom prst="straightConnector1">
            <a:avLst/>
          </a:prstGeom>
          <a:noFill/>
          <a:ln cap="flat" cmpd="sng" w="9525">
            <a:solidFill>
              <a:srgbClr val="FFFFFF"/>
            </a:solidFill>
            <a:prstDash val="solid"/>
            <a:round/>
            <a:headEnd len="med" w="med" type="none"/>
            <a:tailEnd len="med" w="med" type="none"/>
          </a:ln>
        </p:spPr>
      </p:cxnSp>
      <p:sp>
        <p:nvSpPr>
          <p:cNvPr id="168" name="Google Shape;168;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4"/>
          <p:cNvSpPr/>
          <p:nvPr/>
        </p:nvSpPr>
        <p:spPr>
          <a:xfrm>
            <a:off x="3369732" y="969599"/>
            <a:ext cx="5599800" cy="3881400"/>
          </a:xfrm>
          <a:prstGeom prst="rect">
            <a:avLst/>
          </a:prstGeom>
          <a:noFill/>
          <a:ln>
            <a:noFill/>
          </a:ln>
        </p:spPr>
        <p:txBody>
          <a:bodyPr anchorCtr="0" anchor="t" bIns="45700" lIns="91425" spcFirstLastPara="1" rIns="91425" wrap="square" tIns="45700">
            <a:noAutofit/>
          </a:bodyPr>
          <a:lstStyle/>
          <a:p>
            <a:pPr indent="0" lvl="0" marL="0" marR="0" rtl="0" algn="l">
              <a:lnSpc>
                <a:spcPct val="83333"/>
              </a:lnSpc>
              <a:spcBef>
                <a:spcPts val="0"/>
              </a:spcBef>
              <a:spcAft>
                <a:spcPts val="0"/>
              </a:spcAft>
              <a:buNone/>
            </a:pPr>
            <a:r>
              <a:rPr b="0" i="0" lang="en" u="none" cap="none" strike="noStrike">
                <a:solidFill>
                  <a:schemeClr val="dk1"/>
                </a:solidFill>
                <a:latin typeface="Open Sans"/>
                <a:ea typeface="Open Sans"/>
                <a:cs typeface="Open Sans"/>
                <a:sym typeface="Open Sans"/>
              </a:rPr>
              <a:t>These trainings will cover:</a:t>
            </a:r>
            <a:endParaRPr sz="1000">
              <a:solidFill>
                <a:schemeClr val="dk1"/>
              </a:solidFill>
            </a:endParaRPr>
          </a:p>
          <a:p>
            <a:pPr indent="0" lvl="0" marL="0" marR="0" rtl="0" algn="l">
              <a:lnSpc>
                <a:spcPct val="125000"/>
              </a:lnSpc>
              <a:spcBef>
                <a:spcPts val="400"/>
              </a:spcBef>
              <a:spcAft>
                <a:spcPts val="0"/>
              </a:spcAft>
              <a:buNone/>
            </a:pPr>
            <a:r>
              <a:t/>
            </a:r>
            <a:endParaRPr b="1" i="0" sz="800" u="none" cap="none" strike="noStrike">
              <a:solidFill>
                <a:schemeClr val="dk1"/>
              </a:solidFill>
              <a:latin typeface="Open Sans"/>
              <a:ea typeface="Open Sans"/>
              <a:cs typeface="Open Sans"/>
              <a:sym typeface="Open Sans"/>
            </a:endParaRPr>
          </a:p>
          <a:p>
            <a:pPr indent="-317500" lvl="0" marL="342900" marR="0" rtl="0" algn="l">
              <a:spcBef>
                <a:spcPts val="800"/>
              </a:spcBef>
              <a:spcAft>
                <a:spcPts val="0"/>
              </a:spcAft>
              <a:buClr>
                <a:schemeClr val="dk1"/>
              </a:buClr>
              <a:buSzPts val="1400"/>
              <a:buFont typeface="Open Sans"/>
              <a:buAutoNum type="arabicPeriod"/>
            </a:pPr>
            <a:r>
              <a:rPr b="1" i="0" lang="en" u="none" cap="none" strike="noStrike">
                <a:solidFill>
                  <a:schemeClr val="dk1"/>
                </a:solidFill>
                <a:latin typeface="Open Sans"/>
                <a:ea typeface="Open Sans"/>
                <a:cs typeface="Open Sans"/>
                <a:sym typeface="Open Sans"/>
              </a:rPr>
              <a:t>How to submit public comment to the BOS and stay up-to-date on current events</a:t>
            </a:r>
            <a:endParaRPr sz="1000">
              <a:solidFill>
                <a:schemeClr val="dk1"/>
              </a:solidFill>
            </a:endParaRPr>
          </a:p>
          <a:p>
            <a:pPr indent="-241300" lvl="0" marL="342900" marR="0" rtl="0" algn="l">
              <a:spcBef>
                <a:spcPts val="1600"/>
              </a:spcBef>
              <a:spcAft>
                <a:spcPts val="0"/>
              </a:spcAft>
              <a:buClr>
                <a:schemeClr val="dk1"/>
              </a:buClr>
              <a:buSzPts val="1600"/>
              <a:buFont typeface="Open Sans"/>
              <a:buNone/>
            </a:pPr>
            <a:r>
              <a:t/>
            </a:r>
            <a:endParaRPr b="0" i="1" sz="1200" u="none" cap="none" strike="noStrike">
              <a:solidFill>
                <a:schemeClr val="dk1"/>
              </a:solidFill>
              <a:latin typeface="Open Sans"/>
              <a:ea typeface="Open Sans"/>
              <a:cs typeface="Open Sans"/>
              <a:sym typeface="Open Sans"/>
            </a:endParaRPr>
          </a:p>
          <a:p>
            <a:pPr indent="-317500" lvl="0" marL="342900" marR="0" rtl="0" algn="l">
              <a:spcBef>
                <a:spcPts val="1600"/>
              </a:spcBef>
              <a:spcAft>
                <a:spcPts val="0"/>
              </a:spcAft>
              <a:buClr>
                <a:schemeClr val="dk1"/>
              </a:buClr>
              <a:buSzPts val="1400"/>
              <a:buFont typeface="Open Sans"/>
              <a:buAutoNum type="arabicPeriod"/>
            </a:pPr>
            <a:r>
              <a:rPr b="1" i="0" lang="en" u="none" cap="none" strike="noStrike">
                <a:solidFill>
                  <a:schemeClr val="dk1"/>
                </a:solidFill>
                <a:latin typeface="Open Sans"/>
                <a:ea typeface="Open Sans"/>
                <a:cs typeface="Open Sans"/>
                <a:sym typeface="Open Sans"/>
              </a:rPr>
              <a:t>How to contact your representatives and get involved in local decision making</a:t>
            </a:r>
            <a:endParaRPr sz="1000">
              <a:solidFill>
                <a:schemeClr val="dk1"/>
              </a:solidFill>
            </a:endParaRPr>
          </a:p>
          <a:p>
            <a:pPr indent="-228600" lvl="0" marL="342900" marR="0" rtl="0" algn="l">
              <a:spcBef>
                <a:spcPts val="1600"/>
              </a:spcBef>
              <a:spcAft>
                <a:spcPts val="0"/>
              </a:spcAft>
              <a:buClr>
                <a:schemeClr val="dk1"/>
              </a:buClr>
              <a:buSzPts val="1800"/>
              <a:buFont typeface="Open Sans"/>
              <a:buNone/>
            </a:pPr>
            <a:r>
              <a:t/>
            </a:r>
            <a:endParaRPr b="1" i="0" u="none" cap="none" strike="noStrike">
              <a:solidFill>
                <a:schemeClr val="dk1"/>
              </a:solidFill>
              <a:latin typeface="Open Sans"/>
              <a:ea typeface="Open Sans"/>
              <a:cs typeface="Open Sans"/>
              <a:sym typeface="Open Sans"/>
            </a:endParaRPr>
          </a:p>
          <a:p>
            <a:pPr indent="-317500" lvl="0" marL="342900" marR="0" rtl="0" algn="l">
              <a:spcBef>
                <a:spcPts val="1600"/>
              </a:spcBef>
              <a:spcAft>
                <a:spcPts val="0"/>
              </a:spcAft>
              <a:buClr>
                <a:schemeClr val="dk1"/>
              </a:buClr>
              <a:buSzPts val="1400"/>
              <a:buFont typeface="Open Sans"/>
              <a:buAutoNum type="arabicPeriod"/>
            </a:pPr>
            <a:r>
              <a:rPr b="1" i="0" lang="en" u="none" cap="none" strike="noStrike">
                <a:solidFill>
                  <a:schemeClr val="dk1"/>
                </a:solidFill>
                <a:latin typeface="Open Sans"/>
                <a:ea typeface="Open Sans"/>
                <a:cs typeface="Open Sans"/>
                <a:sym typeface="Open Sans"/>
              </a:rPr>
              <a:t>Introduction to public speaking</a:t>
            </a:r>
            <a:endParaRPr sz="1000">
              <a:solidFill>
                <a:schemeClr val="dk1"/>
              </a:solidFill>
            </a:endParaRPr>
          </a:p>
          <a:p>
            <a:pPr indent="-228600" lvl="0" marL="342900" marR="0" rtl="0" algn="l">
              <a:spcBef>
                <a:spcPts val="1600"/>
              </a:spcBef>
              <a:spcAft>
                <a:spcPts val="0"/>
              </a:spcAft>
              <a:buClr>
                <a:schemeClr val="dk1"/>
              </a:buClr>
              <a:buSzPts val="1800"/>
              <a:buFont typeface="Open Sans"/>
              <a:buNone/>
            </a:pPr>
            <a:r>
              <a:t/>
            </a:r>
            <a:endParaRPr b="1" i="0" u="none" cap="none" strike="noStrike">
              <a:solidFill>
                <a:schemeClr val="dk1"/>
              </a:solidFill>
              <a:latin typeface="Open Sans"/>
              <a:ea typeface="Open Sans"/>
              <a:cs typeface="Open Sans"/>
              <a:sym typeface="Open Sans"/>
            </a:endParaRPr>
          </a:p>
          <a:p>
            <a:pPr indent="-317500" lvl="0" marL="342900" marR="0" rtl="0" algn="l">
              <a:spcBef>
                <a:spcPts val="1600"/>
              </a:spcBef>
              <a:spcAft>
                <a:spcPts val="0"/>
              </a:spcAft>
              <a:buClr>
                <a:schemeClr val="dk1"/>
              </a:buClr>
              <a:buSzPts val="1400"/>
              <a:buFont typeface="Open Sans"/>
              <a:buAutoNum type="arabicPeriod"/>
            </a:pPr>
            <a:r>
              <a:rPr b="1" i="0" lang="en" u="none" cap="none" strike="noStrike">
                <a:solidFill>
                  <a:schemeClr val="dk1"/>
                </a:solidFill>
                <a:latin typeface="Open Sans"/>
                <a:ea typeface="Open Sans"/>
                <a:cs typeface="Open Sans"/>
                <a:sym typeface="Open Sans"/>
              </a:rPr>
              <a:t>Practicing public speaking</a:t>
            </a:r>
            <a:endParaRPr sz="1000">
              <a:solidFill>
                <a:schemeClr val="dk1"/>
              </a:solidFill>
            </a:endParaRPr>
          </a:p>
          <a:p>
            <a:pPr indent="0" lvl="0" marL="0" marR="0" rtl="0" algn="l">
              <a:lnSpc>
                <a:spcPct val="166666"/>
              </a:lnSpc>
              <a:spcBef>
                <a:spcPts val="1200"/>
              </a:spcBef>
              <a:spcAft>
                <a:spcPts val="0"/>
              </a:spcAft>
              <a:buNone/>
            </a:pPr>
            <a:r>
              <a:t/>
            </a:r>
            <a:endParaRPr b="0" i="0" sz="500" u="none" cap="none" strike="noStrike">
              <a:solidFill>
                <a:schemeClr val="dk1"/>
              </a:solidFill>
              <a:latin typeface="Open Sans"/>
              <a:ea typeface="Open Sans"/>
              <a:cs typeface="Open Sans"/>
              <a:sym typeface="Open Sans"/>
            </a:endParaRPr>
          </a:p>
        </p:txBody>
      </p:sp>
      <p:cxnSp>
        <p:nvCxnSpPr>
          <p:cNvPr id="174" name="Google Shape;174;p24"/>
          <p:cNvCxnSpPr/>
          <p:nvPr/>
        </p:nvCxnSpPr>
        <p:spPr>
          <a:xfrm>
            <a:off x="3153509" y="971550"/>
            <a:ext cx="0" cy="3811800"/>
          </a:xfrm>
          <a:prstGeom prst="straightConnector1">
            <a:avLst/>
          </a:prstGeom>
          <a:noFill/>
          <a:ln cap="flat" cmpd="sng" w="9525">
            <a:solidFill>
              <a:schemeClr val="accent2"/>
            </a:solidFill>
            <a:prstDash val="solid"/>
            <a:miter lim="800000"/>
            <a:headEnd len="sm" w="sm" type="none"/>
            <a:tailEnd len="sm" w="sm" type="none"/>
          </a:ln>
        </p:spPr>
      </p:cxnSp>
      <p:sp>
        <p:nvSpPr>
          <p:cNvPr id="175" name="Google Shape;175;p24"/>
          <p:cNvSpPr txBox="1"/>
          <p:nvPr/>
        </p:nvSpPr>
        <p:spPr>
          <a:xfrm>
            <a:off x="357001" y="8391"/>
            <a:ext cx="7437900" cy="603600"/>
          </a:xfrm>
          <a:prstGeom prst="rect">
            <a:avLst/>
          </a:prstGeom>
          <a:noFill/>
          <a:ln>
            <a:noFill/>
          </a:ln>
        </p:spPr>
        <p:txBody>
          <a:bodyPr anchorCtr="0" anchor="b" bIns="0" lIns="0" spcFirstLastPara="1" rIns="45700" wrap="square" tIns="45700">
            <a:normAutofit fontScale="92500" lnSpcReduction="20000"/>
          </a:bodyPr>
          <a:lstStyle/>
          <a:p>
            <a:pPr indent="0" lvl="0" marL="0" marR="0" rtl="0" algn="l">
              <a:lnSpc>
                <a:spcPct val="114000"/>
              </a:lnSpc>
              <a:spcBef>
                <a:spcPts val="0"/>
              </a:spcBef>
              <a:spcAft>
                <a:spcPts val="0"/>
              </a:spcAft>
              <a:buClr>
                <a:srgbClr val="2D378D"/>
              </a:buClr>
              <a:buSzPct val="100000"/>
              <a:buFont typeface="Open Sans Light"/>
              <a:buNone/>
            </a:pPr>
            <a:r>
              <a:rPr b="0" i="0" lang="en" sz="1800" u="none" cap="none" strike="noStrike">
                <a:solidFill>
                  <a:schemeClr val="dk1"/>
                </a:solidFill>
                <a:latin typeface="Open Sans Light"/>
                <a:ea typeface="Open Sans Light"/>
                <a:cs typeface="Open Sans Light"/>
                <a:sym typeface="Open Sans Light"/>
              </a:rPr>
              <a:t>Active Engagement Phase</a:t>
            </a:r>
            <a:br>
              <a:rPr b="0" i="0" lang="en" sz="2200" u="none" cap="none" strike="noStrike">
                <a:solidFill>
                  <a:schemeClr val="dk1"/>
                </a:solidFill>
                <a:latin typeface="Open Sans Light"/>
                <a:ea typeface="Open Sans Light"/>
                <a:cs typeface="Open Sans Light"/>
                <a:sym typeface="Open Sans Light"/>
              </a:rPr>
            </a:br>
            <a:r>
              <a:rPr b="1" i="1" lang="en" sz="2200" u="none" cap="none" strike="noStrike">
                <a:solidFill>
                  <a:schemeClr val="dk1"/>
                </a:solidFill>
                <a:latin typeface="Open Sans Light"/>
                <a:ea typeface="Open Sans Light"/>
                <a:cs typeface="Open Sans Light"/>
                <a:sym typeface="Open Sans Light"/>
              </a:rPr>
              <a:t>Part 3: Prepare the Public to Participate</a:t>
            </a:r>
            <a:endParaRPr>
              <a:solidFill>
                <a:schemeClr val="dk1"/>
              </a:solidFill>
            </a:endParaRPr>
          </a:p>
        </p:txBody>
      </p:sp>
      <p:pic>
        <p:nvPicPr>
          <p:cNvPr id="176" name="Google Shape;176;p24"/>
          <p:cNvPicPr preferRelativeResize="0"/>
          <p:nvPr/>
        </p:nvPicPr>
        <p:blipFill rotWithShape="1">
          <a:blip r:embed="rId3">
            <a:alphaModFix/>
          </a:blip>
          <a:srcRect b="4662" l="0" r="0" t="0"/>
          <a:stretch/>
        </p:blipFill>
        <p:spPr>
          <a:xfrm>
            <a:off x="174425" y="971550"/>
            <a:ext cx="2789159" cy="1982142"/>
          </a:xfrm>
          <a:prstGeom prst="rect">
            <a:avLst/>
          </a:prstGeom>
          <a:noFill/>
          <a:ln>
            <a:noFill/>
          </a:ln>
        </p:spPr>
      </p:pic>
      <p:pic>
        <p:nvPicPr>
          <p:cNvPr id="177" name="Google Shape;177;p24"/>
          <p:cNvPicPr preferRelativeResize="0"/>
          <p:nvPr/>
        </p:nvPicPr>
        <p:blipFill rotWithShape="1">
          <a:blip r:embed="rId4">
            <a:alphaModFix/>
          </a:blip>
          <a:srcRect b="0" l="0" r="48165" t="0"/>
          <a:stretch/>
        </p:blipFill>
        <p:spPr>
          <a:xfrm>
            <a:off x="174425" y="3072978"/>
            <a:ext cx="2762861" cy="1710186"/>
          </a:xfrm>
          <a:prstGeom prst="rect">
            <a:avLst/>
          </a:prstGeom>
          <a:noFill/>
          <a:ln>
            <a:noFill/>
          </a:ln>
        </p:spPr>
      </p:pic>
      <p:pic>
        <p:nvPicPr>
          <p:cNvPr id="178" name="Google Shape;178;p24"/>
          <p:cNvPicPr preferRelativeResize="0"/>
          <p:nvPr/>
        </p:nvPicPr>
        <p:blipFill>
          <a:blip r:embed="rId5">
            <a:alphaModFix/>
          </a:blip>
          <a:stretch>
            <a:fillRect/>
          </a:stretch>
        </p:blipFill>
        <p:spPr>
          <a:xfrm>
            <a:off x="8013602" y="43805"/>
            <a:ext cx="612223" cy="603600"/>
          </a:xfrm>
          <a:prstGeom prst="rect">
            <a:avLst/>
          </a:prstGeom>
          <a:noFill/>
          <a:ln>
            <a:noFill/>
          </a:ln>
        </p:spPr>
      </p:pic>
      <p:sp>
        <p:nvSpPr>
          <p:cNvPr id="179" name="Google Shape;179;p24"/>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cxnSp>
        <p:nvCxnSpPr>
          <p:cNvPr id="184" name="Google Shape;184;p25"/>
          <p:cNvCxnSpPr/>
          <p:nvPr/>
        </p:nvCxnSpPr>
        <p:spPr>
          <a:xfrm>
            <a:off x="3153509" y="971550"/>
            <a:ext cx="0" cy="3811800"/>
          </a:xfrm>
          <a:prstGeom prst="straightConnector1">
            <a:avLst/>
          </a:prstGeom>
          <a:noFill/>
          <a:ln cap="flat" cmpd="sng" w="9525">
            <a:solidFill>
              <a:schemeClr val="accent2"/>
            </a:solidFill>
            <a:prstDash val="solid"/>
            <a:miter lim="800000"/>
            <a:headEnd len="sm" w="sm" type="none"/>
            <a:tailEnd len="sm" w="sm" type="none"/>
          </a:ln>
        </p:spPr>
      </p:cxnSp>
      <p:sp>
        <p:nvSpPr>
          <p:cNvPr id="185" name="Google Shape;185;p25"/>
          <p:cNvSpPr txBox="1"/>
          <p:nvPr/>
        </p:nvSpPr>
        <p:spPr>
          <a:xfrm>
            <a:off x="357001" y="8391"/>
            <a:ext cx="7437900" cy="603600"/>
          </a:xfrm>
          <a:prstGeom prst="rect">
            <a:avLst/>
          </a:prstGeom>
          <a:noFill/>
          <a:ln>
            <a:noFill/>
          </a:ln>
        </p:spPr>
        <p:txBody>
          <a:bodyPr anchorCtr="0" anchor="b" bIns="0" lIns="0" spcFirstLastPara="1" rIns="45700" wrap="square" tIns="45700">
            <a:normAutofit fontScale="92500" lnSpcReduction="20000"/>
          </a:bodyPr>
          <a:lstStyle/>
          <a:p>
            <a:pPr indent="0" lvl="0" marL="0" marR="0" rtl="0" algn="l">
              <a:lnSpc>
                <a:spcPct val="114000"/>
              </a:lnSpc>
              <a:spcBef>
                <a:spcPts val="0"/>
              </a:spcBef>
              <a:spcAft>
                <a:spcPts val="0"/>
              </a:spcAft>
              <a:buClr>
                <a:srgbClr val="2D378D"/>
              </a:buClr>
              <a:buSzPct val="100000"/>
              <a:buFont typeface="Open Sans Light"/>
              <a:buNone/>
            </a:pPr>
            <a:r>
              <a:rPr b="0" i="0" lang="en" sz="1800" u="none" cap="none" strike="noStrike">
                <a:solidFill>
                  <a:schemeClr val="dk1"/>
                </a:solidFill>
                <a:latin typeface="Open Sans Light"/>
                <a:ea typeface="Open Sans Light"/>
                <a:cs typeface="Open Sans Light"/>
                <a:sym typeface="Open Sans Light"/>
              </a:rPr>
              <a:t>Active Engagement Phase</a:t>
            </a:r>
            <a:br>
              <a:rPr b="0" i="0" lang="en" sz="2200" u="none" cap="none" strike="noStrike">
                <a:solidFill>
                  <a:schemeClr val="dk1"/>
                </a:solidFill>
                <a:latin typeface="Open Sans Light"/>
                <a:ea typeface="Open Sans Light"/>
                <a:cs typeface="Open Sans Light"/>
                <a:sym typeface="Open Sans Light"/>
              </a:rPr>
            </a:br>
            <a:r>
              <a:rPr b="1" i="1" lang="en" sz="2200" u="none" cap="none" strike="noStrike">
                <a:solidFill>
                  <a:schemeClr val="dk1"/>
                </a:solidFill>
                <a:latin typeface="Open Sans Light"/>
                <a:ea typeface="Open Sans Light"/>
                <a:cs typeface="Open Sans Light"/>
                <a:sym typeface="Open Sans Light"/>
              </a:rPr>
              <a:t>Part 4: Community Resilience Celebration</a:t>
            </a:r>
            <a:endParaRPr>
              <a:solidFill>
                <a:schemeClr val="dk1"/>
              </a:solidFill>
            </a:endParaRPr>
          </a:p>
        </p:txBody>
      </p:sp>
      <p:pic>
        <p:nvPicPr>
          <p:cNvPr id="186" name="Google Shape;186;p25"/>
          <p:cNvPicPr preferRelativeResize="0"/>
          <p:nvPr/>
        </p:nvPicPr>
        <p:blipFill rotWithShape="1">
          <a:blip r:embed="rId3">
            <a:alphaModFix/>
          </a:blip>
          <a:srcRect b="0" l="0" r="0" t="0"/>
          <a:stretch/>
        </p:blipFill>
        <p:spPr>
          <a:xfrm>
            <a:off x="166894" y="2123507"/>
            <a:ext cx="2124923" cy="1492359"/>
          </a:xfrm>
          <a:prstGeom prst="rect">
            <a:avLst/>
          </a:prstGeom>
          <a:noFill/>
          <a:ln>
            <a:noFill/>
          </a:ln>
        </p:spPr>
      </p:pic>
      <p:pic>
        <p:nvPicPr>
          <p:cNvPr id="187" name="Google Shape;187;p25"/>
          <p:cNvPicPr preferRelativeResize="0"/>
          <p:nvPr/>
        </p:nvPicPr>
        <p:blipFill rotWithShape="1">
          <a:blip r:embed="rId4">
            <a:alphaModFix/>
          </a:blip>
          <a:srcRect b="0" l="0" r="0" t="13651"/>
          <a:stretch/>
        </p:blipFill>
        <p:spPr>
          <a:xfrm>
            <a:off x="181955" y="3688533"/>
            <a:ext cx="2818170" cy="1170832"/>
          </a:xfrm>
          <a:prstGeom prst="rect">
            <a:avLst/>
          </a:prstGeom>
          <a:noFill/>
          <a:ln>
            <a:noFill/>
          </a:ln>
        </p:spPr>
      </p:pic>
      <p:pic>
        <p:nvPicPr>
          <p:cNvPr id="188" name="Google Shape;188;p25"/>
          <p:cNvPicPr preferRelativeResize="0"/>
          <p:nvPr/>
        </p:nvPicPr>
        <p:blipFill rotWithShape="1">
          <a:blip r:embed="rId5">
            <a:alphaModFix/>
          </a:blip>
          <a:srcRect b="8692" l="0" r="0" t="0"/>
          <a:stretch/>
        </p:blipFill>
        <p:spPr>
          <a:xfrm>
            <a:off x="166895" y="895350"/>
            <a:ext cx="2833229" cy="1153751"/>
          </a:xfrm>
          <a:prstGeom prst="rect">
            <a:avLst/>
          </a:prstGeom>
          <a:noFill/>
          <a:ln>
            <a:noFill/>
          </a:ln>
        </p:spPr>
      </p:pic>
      <p:sp>
        <p:nvSpPr>
          <p:cNvPr id="189" name="Google Shape;189;p25"/>
          <p:cNvSpPr/>
          <p:nvPr/>
        </p:nvSpPr>
        <p:spPr>
          <a:xfrm>
            <a:off x="3369733" y="969599"/>
            <a:ext cx="5592300" cy="3881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 sz="1500" u="none" cap="none" strike="noStrike">
                <a:solidFill>
                  <a:schemeClr val="dk1"/>
                </a:solidFill>
                <a:latin typeface="Open Sans"/>
                <a:ea typeface="Open Sans"/>
                <a:cs typeface="Open Sans"/>
                <a:sym typeface="Open Sans"/>
              </a:rPr>
              <a:t>The </a:t>
            </a:r>
            <a:r>
              <a:rPr b="1" i="0" lang="en" sz="1500" u="none" cap="none" strike="noStrike">
                <a:solidFill>
                  <a:schemeClr val="dk1"/>
                </a:solidFill>
                <a:latin typeface="Open Sans"/>
                <a:ea typeface="Open Sans"/>
                <a:cs typeface="Open Sans"/>
                <a:sym typeface="Open Sans"/>
              </a:rPr>
              <a:t>participation process</a:t>
            </a:r>
            <a:r>
              <a:rPr b="0" i="0" lang="en" sz="1500" u="none" cap="none" strike="noStrike">
                <a:solidFill>
                  <a:schemeClr val="dk1"/>
                </a:solidFill>
                <a:latin typeface="Open Sans"/>
                <a:ea typeface="Open Sans"/>
                <a:cs typeface="Open Sans"/>
                <a:sym typeface="Open Sans"/>
              </a:rPr>
              <a:t> will </a:t>
            </a:r>
            <a:r>
              <a:rPr b="1" i="0" lang="en" sz="1500" u="none" cap="none" strike="noStrike">
                <a:solidFill>
                  <a:schemeClr val="dk1"/>
                </a:solidFill>
                <a:latin typeface="Open Sans"/>
                <a:ea typeface="Open Sans"/>
                <a:cs typeface="Open Sans"/>
                <a:sym typeface="Open Sans"/>
              </a:rPr>
              <a:t>culminate</a:t>
            </a:r>
            <a:r>
              <a:rPr b="0" i="0" lang="en" sz="1500" u="none" cap="none" strike="noStrike">
                <a:solidFill>
                  <a:schemeClr val="dk1"/>
                </a:solidFill>
                <a:latin typeface="Open Sans"/>
                <a:ea typeface="Open Sans"/>
                <a:cs typeface="Open Sans"/>
                <a:sym typeface="Open Sans"/>
              </a:rPr>
              <a:t> in a Community Resilience Celebration meant to:</a:t>
            </a:r>
            <a:endParaRPr sz="1100">
              <a:solidFill>
                <a:schemeClr val="dk1"/>
              </a:solidFill>
            </a:endParaRPr>
          </a:p>
          <a:p>
            <a:pPr indent="-266700" lvl="0" marL="285750" marR="0" rtl="0" algn="l">
              <a:spcBef>
                <a:spcPts val="1200"/>
              </a:spcBef>
              <a:spcAft>
                <a:spcPts val="0"/>
              </a:spcAft>
              <a:buClr>
                <a:schemeClr val="dk1"/>
              </a:buClr>
              <a:buSzPts val="1300"/>
              <a:buFont typeface="Arial"/>
              <a:buChar char="•"/>
            </a:pPr>
            <a:r>
              <a:rPr b="0" i="0" lang="en" sz="1300" u="none" cap="none" strike="noStrike">
                <a:solidFill>
                  <a:schemeClr val="dk1"/>
                </a:solidFill>
                <a:latin typeface="Open Sans"/>
                <a:ea typeface="Open Sans"/>
                <a:cs typeface="Open Sans"/>
                <a:sym typeface="Open Sans"/>
              </a:rPr>
              <a:t>Thank the community for their participation</a:t>
            </a:r>
            <a:endParaRPr sz="1100">
              <a:solidFill>
                <a:schemeClr val="dk1"/>
              </a:solidFill>
            </a:endParaRPr>
          </a:p>
          <a:p>
            <a:pPr indent="-234950" lvl="0" marL="285750" marR="0" rtl="0" algn="l">
              <a:spcBef>
                <a:spcPts val="1200"/>
              </a:spcBef>
              <a:spcAft>
                <a:spcPts val="0"/>
              </a:spcAft>
              <a:buClr>
                <a:schemeClr val="dk1"/>
              </a:buClr>
              <a:buSzPts val="800"/>
              <a:buFont typeface="Arial"/>
              <a:buNone/>
            </a:pPr>
            <a:r>
              <a:t/>
            </a:r>
            <a:endParaRPr b="0" i="0" sz="500" u="none" cap="none" strike="noStrike">
              <a:solidFill>
                <a:schemeClr val="dk1"/>
              </a:solidFill>
              <a:latin typeface="Open Sans"/>
              <a:ea typeface="Open Sans"/>
              <a:cs typeface="Open Sans"/>
              <a:sym typeface="Open Sans"/>
            </a:endParaRPr>
          </a:p>
          <a:p>
            <a:pPr indent="-266700" lvl="0" marL="285750" marR="0" rtl="0" algn="l">
              <a:spcBef>
                <a:spcPts val="1200"/>
              </a:spcBef>
              <a:spcAft>
                <a:spcPts val="0"/>
              </a:spcAft>
              <a:buClr>
                <a:schemeClr val="dk1"/>
              </a:buClr>
              <a:buSzPts val="1300"/>
              <a:buFont typeface="Arial"/>
              <a:buChar char="•"/>
            </a:pPr>
            <a:r>
              <a:rPr b="0" i="0" lang="en" sz="1300" u="none" cap="none" strike="noStrike">
                <a:solidFill>
                  <a:schemeClr val="dk1"/>
                </a:solidFill>
                <a:latin typeface="Open Sans"/>
                <a:ea typeface="Open Sans"/>
                <a:cs typeface="Open Sans"/>
                <a:sym typeface="Open Sans"/>
              </a:rPr>
              <a:t>Acknowledge the liberation that comes through knowledge</a:t>
            </a:r>
            <a:endParaRPr sz="1100">
              <a:solidFill>
                <a:schemeClr val="dk1"/>
              </a:solidFill>
            </a:endParaRPr>
          </a:p>
          <a:p>
            <a:pPr indent="-234950" lvl="0" marL="285750" marR="0" rtl="0" algn="l">
              <a:spcBef>
                <a:spcPts val="1200"/>
              </a:spcBef>
              <a:spcAft>
                <a:spcPts val="0"/>
              </a:spcAft>
              <a:buClr>
                <a:schemeClr val="dk1"/>
              </a:buClr>
              <a:buSzPts val="800"/>
              <a:buFont typeface="Arial"/>
              <a:buNone/>
            </a:pPr>
            <a:r>
              <a:t/>
            </a:r>
            <a:endParaRPr b="0" i="0" sz="500" u="none" cap="none" strike="noStrike">
              <a:solidFill>
                <a:schemeClr val="dk1"/>
              </a:solidFill>
              <a:latin typeface="Open Sans"/>
              <a:ea typeface="Open Sans"/>
              <a:cs typeface="Open Sans"/>
              <a:sym typeface="Open Sans"/>
            </a:endParaRPr>
          </a:p>
          <a:p>
            <a:pPr indent="-266700" lvl="0" marL="285750" marR="0" rtl="0" algn="l">
              <a:spcBef>
                <a:spcPts val="1200"/>
              </a:spcBef>
              <a:spcAft>
                <a:spcPts val="0"/>
              </a:spcAft>
              <a:buClr>
                <a:schemeClr val="dk1"/>
              </a:buClr>
              <a:buSzPts val="1300"/>
              <a:buFont typeface="Arial"/>
              <a:buChar char="•"/>
            </a:pPr>
            <a:r>
              <a:rPr b="0" i="0" lang="en" sz="1300" u="none" cap="none" strike="noStrike">
                <a:solidFill>
                  <a:schemeClr val="dk1"/>
                </a:solidFill>
                <a:latin typeface="Open Sans"/>
                <a:ea typeface="Open Sans"/>
                <a:cs typeface="Open Sans"/>
                <a:sym typeface="Open Sans"/>
              </a:rPr>
              <a:t>Create a space for participants to share what they learned with loved ones and neighbors</a:t>
            </a:r>
            <a:endParaRPr sz="1100">
              <a:solidFill>
                <a:schemeClr val="dk1"/>
              </a:solidFill>
            </a:endParaRPr>
          </a:p>
          <a:p>
            <a:pPr indent="-234950" lvl="0" marL="285750" marR="0" rtl="0" algn="l">
              <a:spcBef>
                <a:spcPts val="1200"/>
              </a:spcBef>
              <a:spcAft>
                <a:spcPts val="0"/>
              </a:spcAft>
              <a:buClr>
                <a:schemeClr val="dk1"/>
              </a:buClr>
              <a:buSzPts val="800"/>
              <a:buFont typeface="Arial"/>
              <a:buNone/>
            </a:pPr>
            <a:r>
              <a:t/>
            </a:r>
            <a:endParaRPr b="0" i="0" sz="500" u="none" cap="none" strike="noStrike">
              <a:solidFill>
                <a:schemeClr val="dk1"/>
              </a:solidFill>
              <a:latin typeface="Open Sans"/>
              <a:ea typeface="Open Sans"/>
              <a:cs typeface="Open Sans"/>
              <a:sym typeface="Open Sans"/>
            </a:endParaRPr>
          </a:p>
          <a:p>
            <a:pPr indent="-266700" lvl="0" marL="285750" marR="0" rtl="0" algn="l">
              <a:spcBef>
                <a:spcPts val="1200"/>
              </a:spcBef>
              <a:spcAft>
                <a:spcPts val="0"/>
              </a:spcAft>
              <a:buClr>
                <a:schemeClr val="dk1"/>
              </a:buClr>
              <a:buSzPts val="1300"/>
              <a:buFont typeface="Arial"/>
              <a:buChar char="•"/>
            </a:pPr>
            <a:r>
              <a:rPr b="0" i="0" lang="en" sz="1300" u="none" cap="none" strike="noStrike">
                <a:solidFill>
                  <a:schemeClr val="dk1"/>
                </a:solidFill>
                <a:latin typeface="Open Sans"/>
                <a:ea typeface="Open Sans"/>
                <a:cs typeface="Open Sans"/>
                <a:sym typeface="Open Sans"/>
              </a:rPr>
              <a:t>Provide opportunities to create greater awareness and understanding</a:t>
            </a:r>
            <a:endParaRPr sz="1100">
              <a:solidFill>
                <a:schemeClr val="dk1"/>
              </a:solidFill>
            </a:endParaRPr>
          </a:p>
          <a:p>
            <a:pPr indent="-241300" lvl="0" marL="285750" marR="0" rtl="0" algn="l">
              <a:spcBef>
                <a:spcPts val="1200"/>
              </a:spcBef>
              <a:spcAft>
                <a:spcPts val="0"/>
              </a:spcAft>
              <a:buClr>
                <a:schemeClr val="dk1"/>
              </a:buClr>
              <a:buSzPts val="700"/>
              <a:buFont typeface="Arial"/>
              <a:buNone/>
            </a:pPr>
            <a:r>
              <a:t/>
            </a:r>
            <a:endParaRPr b="0" i="0" sz="400" u="none" cap="none" strike="noStrike">
              <a:solidFill>
                <a:schemeClr val="dk1"/>
              </a:solidFill>
              <a:latin typeface="Open Sans"/>
              <a:ea typeface="Open Sans"/>
              <a:cs typeface="Open Sans"/>
              <a:sym typeface="Open Sans"/>
            </a:endParaRPr>
          </a:p>
          <a:p>
            <a:pPr indent="-266700" lvl="0" marL="285750" marR="0" rtl="0" algn="l">
              <a:spcBef>
                <a:spcPts val="1200"/>
              </a:spcBef>
              <a:spcAft>
                <a:spcPts val="0"/>
              </a:spcAft>
              <a:buClr>
                <a:schemeClr val="dk1"/>
              </a:buClr>
              <a:buSzPts val="1300"/>
              <a:buFont typeface="Arial"/>
              <a:buChar char="•"/>
            </a:pPr>
            <a:r>
              <a:rPr b="0" i="0" lang="en" sz="1300" u="none" cap="none" strike="noStrike">
                <a:solidFill>
                  <a:schemeClr val="dk1"/>
                </a:solidFill>
                <a:latin typeface="Open Sans"/>
                <a:ea typeface="Open Sans"/>
                <a:cs typeface="Open Sans"/>
                <a:sym typeface="Open Sans"/>
              </a:rPr>
              <a:t>Offer food, feature local musicians and artists, allow community partners and social justice groups to share through informational booths</a:t>
            </a:r>
            <a:endParaRPr sz="1100">
              <a:solidFill>
                <a:schemeClr val="dk1"/>
              </a:solidFill>
            </a:endParaRPr>
          </a:p>
          <a:p>
            <a:pPr indent="0" lvl="0" marL="0" marR="0" rtl="0" algn="l">
              <a:lnSpc>
                <a:spcPct val="83333"/>
              </a:lnSpc>
              <a:spcBef>
                <a:spcPts val="1200"/>
              </a:spcBef>
              <a:spcAft>
                <a:spcPts val="0"/>
              </a:spcAft>
              <a:buNone/>
            </a:pPr>
            <a:r>
              <a:t/>
            </a:r>
            <a:endParaRPr b="0" i="0" sz="1500" u="none" cap="none" strike="noStrike">
              <a:solidFill>
                <a:schemeClr val="dk1"/>
              </a:solidFill>
              <a:latin typeface="Open Sans"/>
              <a:ea typeface="Open Sans"/>
              <a:cs typeface="Open Sans"/>
              <a:sym typeface="Open Sans"/>
            </a:endParaRPr>
          </a:p>
          <a:p>
            <a:pPr indent="-171450" lvl="0" marL="285750" marR="0" rtl="0" algn="l">
              <a:lnSpc>
                <a:spcPct val="83333"/>
              </a:lnSpc>
              <a:spcBef>
                <a:spcPts val="800"/>
              </a:spcBef>
              <a:spcAft>
                <a:spcPts val="0"/>
              </a:spcAft>
              <a:buClr>
                <a:schemeClr val="dk1"/>
              </a:buClr>
              <a:buSzPts val="1800"/>
              <a:buFont typeface="Arial"/>
              <a:buNone/>
            </a:pPr>
            <a:r>
              <a:t/>
            </a:r>
            <a:endParaRPr b="0" i="0" sz="1500" u="none" cap="none" strike="noStrike">
              <a:solidFill>
                <a:schemeClr val="dk1"/>
              </a:solidFill>
              <a:latin typeface="Open Sans"/>
              <a:ea typeface="Open Sans"/>
              <a:cs typeface="Open Sans"/>
              <a:sym typeface="Open Sans"/>
            </a:endParaRPr>
          </a:p>
          <a:p>
            <a:pPr indent="0" lvl="0" marL="0" marR="0" rtl="0" algn="l">
              <a:lnSpc>
                <a:spcPct val="125000"/>
              </a:lnSpc>
              <a:spcBef>
                <a:spcPts val="400"/>
              </a:spcBef>
              <a:spcAft>
                <a:spcPts val="0"/>
              </a:spcAft>
              <a:buNone/>
            </a:pPr>
            <a:r>
              <a:t/>
            </a:r>
            <a:endParaRPr b="1" i="0" sz="900" u="none" cap="none" strike="noStrike">
              <a:solidFill>
                <a:schemeClr val="dk1"/>
              </a:solidFill>
              <a:latin typeface="Open Sans"/>
              <a:ea typeface="Open Sans"/>
              <a:cs typeface="Open Sans"/>
              <a:sym typeface="Open Sans"/>
            </a:endParaRPr>
          </a:p>
          <a:p>
            <a:pPr indent="0" lvl="0" marL="0" marR="0" rtl="0" algn="l">
              <a:lnSpc>
                <a:spcPct val="166666"/>
              </a:lnSpc>
              <a:spcBef>
                <a:spcPts val="400"/>
              </a:spcBef>
              <a:spcAft>
                <a:spcPts val="0"/>
              </a:spcAft>
              <a:buNone/>
            </a:pPr>
            <a:r>
              <a:t/>
            </a:r>
            <a:endParaRPr b="0" i="0" sz="600" u="none" cap="none" strike="noStrike">
              <a:solidFill>
                <a:schemeClr val="dk1"/>
              </a:solidFill>
              <a:latin typeface="Open Sans"/>
              <a:ea typeface="Open Sans"/>
              <a:cs typeface="Open Sans"/>
              <a:sym typeface="Open Sans"/>
            </a:endParaRPr>
          </a:p>
        </p:txBody>
      </p:sp>
      <p:pic>
        <p:nvPicPr>
          <p:cNvPr id="190" name="Google Shape;190;p25"/>
          <p:cNvPicPr preferRelativeResize="0"/>
          <p:nvPr/>
        </p:nvPicPr>
        <p:blipFill>
          <a:blip r:embed="rId6">
            <a:alphaModFix/>
          </a:blip>
          <a:stretch>
            <a:fillRect/>
          </a:stretch>
        </p:blipFill>
        <p:spPr>
          <a:xfrm>
            <a:off x="8013602" y="43805"/>
            <a:ext cx="612223" cy="603600"/>
          </a:xfrm>
          <a:prstGeom prst="rect">
            <a:avLst/>
          </a:prstGeom>
          <a:noFill/>
          <a:ln>
            <a:noFill/>
          </a:ln>
        </p:spPr>
      </p:pic>
      <p:sp>
        <p:nvSpPr>
          <p:cNvPr id="191" name="Google Shape;191;p25"/>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89">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9">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9">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9">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9">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9">
                                            <p:txEl>
                                              <p:pRg end="5" st="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9">
                                            <p:txEl>
                                              <p:pRg end="6" st="6"/>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9">
                                            <p:txEl>
                                              <p:pRg end="7" st="7"/>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9">
                                            <p:txEl>
                                              <p:pRg end="8" st="8"/>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9">
                                            <p:txEl>
                                              <p:pRg end="9" st="9"/>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9">
                                            <p:txEl>
                                              <p:pRg end="10" st="1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9">
                                            <p:txEl>
                                              <p:pRg end="11" st="1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9">
                                            <p:txEl>
                                              <p:pRg end="12" st="1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9">
                                            <p:txEl>
                                              <p:pRg end="13" st="1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6"/>
          <p:cNvSpPr txBox="1"/>
          <p:nvPr>
            <p:ph idx="1" type="body"/>
          </p:nvPr>
        </p:nvSpPr>
        <p:spPr>
          <a:xfrm>
            <a:off x="311700" y="1290000"/>
            <a:ext cx="53688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457200" rtl="0" algn="l">
              <a:spcBef>
                <a:spcPts val="1200"/>
              </a:spcBef>
              <a:spcAft>
                <a:spcPts val="0"/>
              </a:spcAft>
              <a:buNone/>
            </a:pPr>
            <a:r>
              <a:rPr lang="en">
                <a:solidFill>
                  <a:schemeClr val="dk1"/>
                </a:solidFill>
              </a:rPr>
              <a:t>Step One:</a:t>
            </a:r>
            <a:r>
              <a:rPr lang="en"/>
              <a:t> Thank the public and ask for feedback </a:t>
            </a:r>
            <a:endParaRPr/>
          </a:p>
          <a:p>
            <a:pPr indent="0" lvl="0" marL="457200" rtl="0" algn="l">
              <a:spcBef>
                <a:spcPts val="1200"/>
              </a:spcBef>
              <a:spcAft>
                <a:spcPts val="0"/>
              </a:spcAft>
              <a:buNone/>
            </a:pPr>
            <a:r>
              <a:rPr lang="en">
                <a:solidFill>
                  <a:schemeClr val="dk1"/>
                </a:solidFill>
              </a:rPr>
              <a:t>Step Two:</a:t>
            </a:r>
            <a:r>
              <a:rPr lang="en"/>
              <a:t> Inform that the work does not end here in the Abolish LASD Process</a:t>
            </a:r>
            <a:endParaRPr>
              <a:solidFill>
                <a:schemeClr val="dk1"/>
              </a:solidFill>
            </a:endParaRPr>
          </a:p>
          <a:p>
            <a:pPr indent="0" lvl="0" marL="457200" rtl="0" algn="l">
              <a:spcBef>
                <a:spcPts val="1200"/>
              </a:spcBef>
              <a:spcAft>
                <a:spcPts val="0"/>
              </a:spcAft>
              <a:buNone/>
            </a:pPr>
            <a:r>
              <a:rPr lang="en">
                <a:solidFill>
                  <a:schemeClr val="dk1"/>
                </a:solidFill>
              </a:rPr>
              <a:t>Step Three:</a:t>
            </a:r>
            <a:r>
              <a:rPr lang="en"/>
              <a:t> Prepare and Release Cumulative Report</a:t>
            </a:r>
            <a:endParaRPr/>
          </a:p>
          <a:p>
            <a:pPr indent="0" lvl="0" marL="0" rtl="0" algn="l">
              <a:spcBef>
                <a:spcPts val="1200"/>
              </a:spcBef>
              <a:spcAft>
                <a:spcPts val="1200"/>
              </a:spcAft>
              <a:buNone/>
            </a:pPr>
            <a:r>
              <a:t/>
            </a:r>
            <a:endParaRPr/>
          </a:p>
        </p:txBody>
      </p:sp>
      <p:pic>
        <p:nvPicPr>
          <p:cNvPr id="197" name="Google Shape;197;p26"/>
          <p:cNvPicPr preferRelativeResize="0"/>
          <p:nvPr/>
        </p:nvPicPr>
        <p:blipFill>
          <a:blip r:embed="rId3">
            <a:alphaModFix/>
          </a:blip>
          <a:stretch>
            <a:fillRect/>
          </a:stretch>
        </p:blipFill>
        <p:spPr>
          <a:xfrm>
            <a:off x="6231525" y="3081975"/>
            <a:ext cx="2694225" cy="1347125"/>
          </a:xfrm>
          <a:prstGeom prst="rect">
            <a:avLst/>
          </a:prstGeom>
          <a:noFill/>
          <a:ln>
            <a:noFill/>
          </a:ln>
        </p:spPr>
      </p:pic>
      <p:pic>
        <p:nvPicPr>
          <p:cNvPr id="198" name="Google Shape;198;p26"/>
          <p:cNvPicPr preferRelativeResize="0"/>
          <p:nvPr/>
        </p:nvPicPr>
        <p:blipFill>
          <a:blip r:embed="rId4">
            <a:alphaModFix/>
          </a:blip>
          <a:stretch>
            <a:fillRect/>
          </a:stretch>
        </p:blipFill>
        <p:spPr>
          <a:xfrm>
            <a:off x="6231525" y="978426"/>
            <a:ext cx="2694225" cy="1530700"/>
          </a:xfrm>
          <a:prstGeom prst="rect">
            <a:avLst/>
          </a:prstGeom>
          <a:noFill/>
          <a:ln>
            <a:noFill/>
          </a:ln>
        </p:spPr>
      </p:pic>
      <p:sp>
        <p:nvSpPr>
          <p:cNvPr id="199" name="Google Shape;199;p26"/>
          <p:cNvSpPr txBox="1"/>
          <p:nvPr/>
        </p:nvSpPr>
        <p:spPr>
          <a:xfrm>
            <a:off x="357000" y="0"/>
            <a:ext cx="8787000" cy="839100"/>
          </a:xfrm>
          <a:prstGeom prst="rect">
            <a:avLst/>
          </a:prstGeom>
          <a:noFill/>
          <a:ln>
            <a:noFill/>
          </a:ln>
        </p:spPr>
        <p:txBody>
          <a:bodyPr anchorCtr="0" anchor="t" bIns="91425" lIns="91425" spcFirstLastPara="1" rIns="91425" wrap="square" tIns="91425">
            <a:spAutoFit/>
          </a:bodyPr>
          <a:lstStyle/>
          <a:p>
            <a:pPr indent="0" lvl="0" marL="0" rtl="0" algn="l">
              <a:lnSpc>
                <a:spcPct val="114000"/>
              </a:lnSpc>
              <a:spcBef>
                <a:spcPts val="0"/>
              </a:spcBef>
              <a:spcAft>
                <a:spcPts val="0"/>
              </a:spcAft>
              <a:buNone/>
            </a:pPr>
            <a:r>
              <a:rPr lang="en" sz="1800">
                <a:solidFill>
                  <a:schemeClr val="dk1"/>
                </a:solidFill>
                <a:latin typeface="Open Sans Light"/>
                <a:ea typeface="Open Sans Light"/>
                <a:cs typeface="Open Sans Light"/>
                <a:sym typeface="Open Sans Light"/>
              </a:rPr>
              <a:t>Post</a:t>
            </a:r>
            <a:r>
              <a:rPr lang="en" sz="1800">
                <a:solidFill>
                  <a:schemeClr val="dk1"/>
                </a:solidFill>
                <a:latin typeface="Open Sans Light"/>
                <a:ea typeface="Open Sans Light"/>
                <a:cs typeface="Open Sans Light"/>
                <a:sym typeface="Open Sans Light"/>
              </a:rPr>
              <a:t>-engagement phase</a:t>
            </a:r>
            <a:br>
              <a:rPr lang="en" sz="2200">
                <a:solidFill>
                  <a:schemeClr val="dk1"/>
                </a:solidFill>
                <a:latin typeface="Open Sans Light"/>
                <a:ea typeface="Open Sans Light"/>
                <a:cs typeface="Open Sans Light"/>
                <a:sym typeface="Open Sans Light"/>
              </a:rPr>
            </a:br>
            <a:r>
              <a:rPr b="1" i="1" lang="en" sz="2200">
                <a:solidFill>
                  <a:schemeClr val="dk1"/>
                </a:solidFill>
                <a:latin typeface="Open Sans Light"/>
                <a:ea typeface="Open Sans Light"/>
                <a:cs typeface="Open Sans Light"/>
                <a:sym typeface="Open Sans Light"/>
              </a:rPr>
              <a:t>Project conclusion</a:t>
            </a:r>
            <a:endParaRPr>
              <a:solidFill>
                <a:schemeClr val="dk1"/>
              </a:solidFill>
            </a:endParaRPr>
          </a:p>
        </p:txBody>
      </p:sp>
      <p:cxnSp>
        <p:nvCxnSpPr>
          <p:cNvPr id="200" name="Google Shape;200;p26"/>
          <p:cNvCxnSpPr/>
          <p:nvPr/>
        </p:nvCxnSpPr>
        <p:spPr>
          <a:xfrm>
            <a:off x="-22800" y="834650"/>
            <a:ext cx="9178200" cy="0"/>
          </a:xfrm>
          <a:prstGeom prst="straightConnector1">
            <a:avLst/>
          </a:prstGeom>
          <a:noFill/>
          <a:ln cap="flat" cmpd="sng" w="9525">
            <a:solidFill>
              <a:srgbClr val="FFFFFF"/>
            </a:solidFill>
            <a:prstDash val="solid"/>
            <a:round/>
            <a:headEnd len="med" w="med" type="none"/>
            <a:tailEnd len="med" w="med" type="none"/>
          </a:ln>
        </p:spPr>
      </p:cxnSp>
      <p:pic>
        <p:nvPicPr>
          <p:cNvPr id="201" name="Google Shape;201;p26"/>
          <p:cNvPicPr preferRelativeResize="0"/>
          <p:nvPr/>
        </p:nvPicPr>
        <p:blipFill>
          <a:blip r:embed="rId5">
            <a:alphaModFix/>
          </a:blip>
          <a:stretch>
            <a:fillRect/>
          </a:stretch>
        </p:blipFill>
        <p:spPr>
          <a:xfrm>
            <a:off x="8013602" y="43805"/>
            <a:ext cx="612223" cy="603600"/>
          </a:xfrm>
          <a:prstGeom prst="rect">
            <a:avLst/>
          </a:prstGeom>
          <a:noFill/>
          <a:ln>
            <a:noFill/>
          </a:ln>
        </p:spPr>
      </p:pic>
      <p:sp>
        <p:nvSpPr>
          <p:cNvPr id="202" name="Google Shape;202;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7"/>
          <p:cNvSpPr txBox="1"/>
          <p:nvPr>
            <p:ph idx="1" type="body"/>
          </p:nvPr>
        </p:nvSpPr>
        <p:spPr>
          <a:xfrm>
            <a:off x="1294200" y="1374975"/>
            <a:ext cx="6555600" cy="2848800"/>
          </a:xfrm>
          <a:prstGeom prst="rect">
            <a:avLst/>
          </a:prstGeom>
        </p:spPr>
        <p:txBody>
          <a:bodyPr anchorCtr="0" anchor="t" bIns="91425" lIns="91425" spcFirstLastPara="1" rIns="91425" wrap="square" tIns="91425">
            <a:noAutofit/>
          </a:bodyPr>
          <a:lstStyle/>
          <a:p>
            <a:pPr indent="0" lvl="0" marL="0" rtl="0" algn="l">
              <a:spcBef>
                <a:spcPts val="1400"/>
              </a:spcBef>
              <a:spcAft>
                <a:spcPts val="0"/>
              </a:spcAft>
              <a:buNone/>
            </a:pPr>
            <a:r>
              <a:rPr lang="en"/>
              <a:t>Pre-Engagement Phase:		8 months	$590,000.00</a:t>
            </a:r>
            <a:endParaRPr/>
          </a:p>
          <a:p>
            <a:pPr indent="0" lvl="0" marL="0" rtl="0" algn="l">
              <a:spcBef>
                <a:spcPts val="1400"/>
              </a:spcBef>
              <a:spcAft>
                <a:spcPts val="0"/>
              </a:spcAft>
              <a:buNone/>
            </a:pPr>
            <a:r>
              <a:rPr lang="en"/>
              <a:t>Active Engagement Phase:	4 months	$144,000.00</a:t>
            </a:r>
            <a:endParaRPr/>
          </a:p>
          <a:p>
            <a:pPr indent="0" lvl="0" marL="0" rtl="0" algn="l">
              <a:spcBef>
                <a:spcPts val="1400"/>
              </a:spcBef>
              <a:spcAft>
                <a:spcPts val="0"/>
              </a:spcAft>
              <a:buNone/>
            </a:pPr>
            <a:r>
              <a:rPr lang="en"/>
              <a:t>Post-Engagement Phase:	</a:t>
            </a:r>
            <a:r>
              <a:rPr lang="en">
                <a:solidFill>
                  <a:schemeClr val="dk1"/>
                </a:solidFill>
              </a:rPr>
              <a:t>	</a:t>
            </a:r>
            <a:r>
              <a:rPr lang="en"/>
              <a:t>2 months	$16,000.00</a:t>
            </a:r>
            <a:endParaRPr/>
          </a:p>
          <a:p>
            <a:pPr indent="0" lvl="0" marL="0" rtl="0" algn="l">
              <a:spcBef>
                <a:spcPts val="1600"/>
              </a:spcBef>
              <a:spcAft>
                <a:spcPts val="0"/>
              </a:spcAft>
              <a:buNone/>
            </a:pPr>
            <a:r>
              <a:rPr lang="en" sz="2150">
                <a:solidFill>
                  <a:schemeClr val="dk1"/>
                </a:solidFill>
              </a:rPr>
              <a:t>TOTAL BUDGET:				</a:t>
            </a:r>
            <a:r>
              <a:rPr lang="en" sz="600">
                <a:solidFill>
                  <a:schemeClr val="dk1"/>
                </a:solidFill>
              </a:rPr>
              <a:t> </a:t>
            </a:r>
            <a:r>
              <a:rPr lang="en" sz="2150">
                <a:solidFill>
                  <a:schemeClr val="dk1"/>
                </a:solidFill>
              </a:rPr>
              <a:t>$750,000.00</a:t>
            </a:r>
            <a:endParaRPr/>
          </a:p>
          <a:p>
            <a:pPr indent="0" lvl="0" marL="0" rtl="0" algn="l">
              <a:spcBef>
                <a:spcPts val="1600"/>
              </a:spcBef>
              <a:spcAft>
                <a:spcPts val="400"/>
              </a:spcAft>
              <a:buNone/>
            </a:pPr>
            <a:r>
              <a:rPr lang="en" sz="2150">
                <a:solidFill>
                  <a:schemeClr val="dk1"/>
                </a:solidFill>
              </a:rPr>
              <a:t>TOTAL TIMELINE: 			14 MONTHS</a:t>
            </a:r>
            <a:endParaRPr>
              <a:solidFill>
                <a:schemeClr val="dk1"/>
              </a:solidFill>
            </a:endParaRPr>
          </a:p>
        </p:txBody>
      </p:sp>
      <p:sp>
        <p:nvSpPr>
          <p:cNvPr id="208" name="Google Shape;208;p27"/>
          <p:cNvSpPr txBox="1"/>
          <p:nvPr/>
        </p:nvSpPr>
        <p:spPr>
          <a:xfrm>
            <a:off x="357000" y="0"/>
            <a:ext cx="8787000" cy="839100"/>
          </a:xfrm>
          <a:prstGeom prst="rect">
            <a:avLst/>
          </a:prstGeom>
          <a:noFill/>
          <a:ln>
            <a:noFill/>
          </a:ln>
        </p:spPr>
        <p:txBody>
          <a:bodyPr anchorCtr="0" anchor="t" bIns="91425" lIns="91425" spcFirstLastPara="1" rIns="91425" wrap="square" tIns="91425">
            <a:spAutoFit/>
          </a:bodyPr>
          <a:lstStyle/>
          <a:p>
            <a:pPr indent="0" lvl="0" marL="0" rtl="0" algn="l">
              <a:lnSpc>
                <a:spcPct val="114000"/>
              </a:lnSpc>
              <a:spcBef>
                <a:spcPts val="0"/>
              </a:spcBef>
              <a:spcAft>
                <a:spcPts val="0"/>
              </a:spcAft>
              <a:buNone/>
            </a:pPr>
            <a:r>
              <a:rPr lang="en" sz="1800">
                <a:solidFill>
                  <a:schemeClr val="dk1"/>
                </a:solidFill>
                <a:latin typeface="Open Sans Light"/>
                <a:ea typeface="Open Sans Light"/>
                <a:cs typeface="Open Sans Light"/>
                <a:sym typeface="Open Sans Light"/>
              </a:rPr>
              <a:t>Financial Summary</a:t>
            </a:r>
            <a:br>
              <a:rPr lang="en" sz="2200">
                <a:solidFill>
                  <a:schemeClr val="dk1"/>
                </a:solidFill>
                <a:latin typeface="Open Sans Light"/>
                <a:ea typeface="Open Sans Light"/>
                <a:cs typeface="Open Sans Light"/>
                <a:sym typeface="Open Sans Light"/>
              </a:rPr>
            </a:br>
            <a:r>
              <a:rPr b="1" i="1" lang="en" sz="2200">
                <a:solidFill>
                  <a:schemeClr val="dk1"/>
                </a:solidFill>
                <a:latin typeface="Open Sans Light"/>
                <a:ea typeface="Open Sans Light"/>
                <a:cs typeface="Open Sans Light"/>
                <a:sym typeface="Open Sans Light"/>
              </a:rPr>
              <a:t>Budget and Timeline</a:t>
            </a:r>
            <a:endParaRPr>
              <a:solidFill>
                <a:schemeClr val="dk1"/>
              </a:solidFill>
            </a:endParaRPr>
          </a:p>
        </p:txBody>
      </p:sp>
      <p:cxnSp>
        <p:nvCxnSpPr>
          <p:cNvPr id="209" name="Google Shape;209;p27"/>
          <p:cNvCxnSpPr/>
          <p:nvPr/>
        </p:nvCxnSpPr>
        <p:spPr>
          <a:xfrm>
            <a:off x="-22800" y="834650"/>
            <a:ext cx="9178200" cy="0"/>
          </a:xfrm>
          <a:prstGeom prst="straightConnector1">
            <a:avLst/>
          </a:prstGeom>
          <a:noFill/>
          <a:ln cap="flat" cmpd="sng" w="9525">
            <a:solidFill>
              <a:srgbClr val="FFFFFF"/>
            </a:solidFill>
            <a:prstDash val="solid"/>
            <a:round/>
            <a:headEnd len="med" w="med" type="none"/>
            <a:tailEnd len="med" w="med" type="none"/>
          </a:ln>
        </p:spPr>
      </p:cxnSp>
      <p:cxnSp>
        <p:nvCxnSpPr>
          <p:cNvPr id="210" name="Google Shape;210;p27"/>
          <p:cNvCxnSpPr/>
          <p:nvPr/>
        </p:nvCxnSpPr>
        <p:spPr>
          <a:xfrm flipH="1" rot="10800000">
            <a:off x="442050" y="4607725"/>
            <a:ext cx="8259900" cy="10500"/>
          </a:xfrm>
          <a:prstGeom prst="straightConnector1">
            <a:avLst/>
          </a:prstGeom>
          <a:noFill/>
          <a:ln cap="flat" cmpd="sng" w="19050">
            <a:solidFill>
              <a:schemeClr val="dk1"/>
            </a:solidFill>
            <a:prstDash val="solid"/>
            <a:round/>
            <a:headEnd len="med" w="med" type="none"/>
            <a:tailEnd len="med" w="med" type="stealth"/>
          </a:ln>
        </p:spPr>
      </p:cxnSp>
      <p:sp>
        <p:nvSpPr>
          <p:cNvPr id="211" name="Google Shape;211;p27"/>
          <p:cNvSpPr txBox="1"/>
          <p:nvPr/>
        </p:nvSpPr>
        <p:spPr>
          <a:xfrm>
            <a:off x="518250" y="4607725"/>
            <a:ext cx="4572000" cy="400200"/>
          </a:xfrm>
          <a:prstGeom prst="rect">
            <a:avLst/>
          </a:prstGeom>
          <a:solidFill>
            <a:srgbClr val="4A86E8"/>
          </a:solidFill>
          <a:ln>
            <a:noFill/>
          </a:ln>
        </p:spPr>
        <p:txBody>
          <a:bodyPr anchorCtr="0" anchor="t" bIns="0" lIns="91425" spcFirstLastPara="1" rIns="91425" wrap="square" tIns="0">
            <a:spAutoFit/>
          </a:bodyPr>
          <a:lstStyle/>
          <a:p>
            <a:pPr indent="0" lvl="0" marL="0" rtl="0" algn="ctr">
              <a:spcBef>
                <a:spcPts val="0"/>
              </a:spcBef>
              <a:spcAft>
                <a:spcPts val="0"/>
              </a:spcAft>
              <a:buNone/>
            </a:pPr>
            <a:r>
              <a:rPr b="1" lang="en">
                <a:solidFill>
                  <a:schemeClr val="dk1"/>
                </a:solidFill>
              </a:rPr>
              <a:t>PRE-ENGAGEMENT PHASE</a:t>
            </a:r>
            <a:endParaRPr b="1">
              <a:solidFill>
                <a:schemeClr val="dk1"/>
              </a:solidFill>
            </a:endParaRPr>
          </a:p>
          <a:p>
            <a:pPr indent="0" lvl="0" marL="0" rtl="0" algn="ctr">
              <a:spcBef>
                <a:spcPts val="0"/>
              </a:spcBef>
              <a:spcAft>
                <a:spcPts val="0"/>
              </a:spcAft>
              <a:buNone/>
            </a:pPr>
            <a:r>
              <a:rPr lang="en" sz="1200">
                <a:solidFill>
                  <a:schemeClr val="dk1"/>
                </a:solidFill>
              </a:rPr>
              <a:t>8 MONTHS</a:t>
            </a:r>
            <a:endParaRPr sz="1200">
              <a:solidFill>
                <a:schemeClr val="dk1"/>
              </a:solidFill>
            </a:endParaRPr>
          </a:p>
        </p:txBody>
      </p:sp>
      <p:sp>
        <p:nvSpPr>
          <p:cNvPr id="212" name="Google Shape;212;p27"/>
          <p:cNvSpPr txBox="1"/>
          <p:nvPr/>
        </p:nvSpPr>
        <p:spPr>
          <a:xfrm>
            <a:off x="5071950" y="4607725"/>
            <a:ext cx="2286000" cy="400200"/>
          </a:xfrm>
          <a:prstGeom prst="rect">
            <a:avLst/>
          </a:prstGeom>
          <a:solidFill>
            <a:srgbClr val="00FFFF"/>
          </a:solidFill>
          <a:ln>
            <a:noFill/>
          </a:ln>
        </p:spPr>
        <p:txBody>
          <a:bodyPr anchorCtr="0" anchor="t" bIns="0" lIns="91425" spcFirstLastPara="1" rIns="91425" wrap="square" tIns="0">
            <a:spAutoFit/>
          </a:bodyPr>
          <a:lstStyle/>
          <a:p>
            <a:pPr indent="0" lvl="0" marL="0" rtl="0" algn="ctr">
              <a:spcBef>
                <a:spcPts val="0"/>
              </a:spcBef>
              <a:spcAft>
                <a:spcPts val="0"/>
              </a:spcAft>
              <a:buNone/>
            </a:pPr>
            <a:r>
              <a:rPr b="1" lang="en"/>
              <a:t>ACTIVE ENGAGEMENT</a:t>
            </a:r>
            <a:endParaRPr b="1"/>
          </a:p>
          <a:p>
            <a:pPr indent="0" lvl="0" marL="0" rtl="0" algn="ctr">
              <a:spcBef>
                <a:spcPts val="0"/>
              </a:spcBef>
              <a:spcAft>
                <a:spcPts val="0"/>
              </a:spcAft>
              <a:buNone/>
            </a:pPr>
            <a:r>
              <a:rPr lang="en" sz="1200"/>
              <a:t>4 MONTHS</a:t>
            </a:r>
            <a:endParaRPr sz="1200"/>
          </a:p>
        </p:txBody>
      </p:sp>
      <p:sp>
        <p:nvSpPr>
          <p:cNvPr id="213" name="Google Shape;213;p27"/>
          <p:cNvSpPr txBox="1"/>
          <p:nvPr/>
        </p:nvSpPr>
        <p:spPr>
          <a:xfrm>
            <a:off x="7357950" y="4607725"/>
            <a:ext cx="1143000" cy="400200"/>
          </a:xfrm>
          <a:prstGeom prst="rect">
            <a:avLst/>
          </a:prstGeom>
          <a:solidFill>
            <a:schemeClr val="accent2"/>
          </a:solidFill>
          <a:ln>
            <a:noFill/>
          </a:ln>
        </p:spPr>
        <p:txBody>
          <a:bodyPr anchorCtr="0" anchor="t" bIns="0" lIns="91425" spcFirstLastPara="1" rIns="91425" wrap="square" tIns="0">
            <a:spAutoFit/>
          </a:bodyPr>
          <a:lstStyle/>
          <a:p>
            <a:pPr indent="0" lvl="0" marL="0" rtl="0" algn="ctr">
              <a:spcBef>
                <a:spcPts val="0"/>
              </a:spcBef>
              <a:spcAft>
                <a:spcPts val="0"/>
              </a:spcAft>
              <a:buNone/>
            </a:pPr>
            <a:r>
              <a:rPr b="1" lang="en"/>
              <a:t>POST</a:t>
            </a:r>
            <a:endParaRPr b="1"/>
          </a:p>
          <a:p>
            <a:pPr indent="0" lvl="0" marL="0" rtl="0" algn="ctr">
              <a:spcBef>
                <a:spcPts val="0"/>
              </a:spcBef>
              <a:spcAft>
                <a:spcPts val="0"/>
              </a:spcAft>
              <a:buNone/>
            </a:pPr>
            <a:r>
              <a:rPr lang="en" sz="1200"/>
              <a:t>2 MONTHS</a:t>
            </a:r>
            <a:endParaRPr sz="1200"/>
          </a:p>
        </p:txBody>
      </p:sp>
      <p:pic>
        <p:nvPicPr>
          <p:cNvPr id="214" name="Google Shape;214;p27"/>
          <p:cNvPicPr preferRelativeResize="0"/>
          <p:nvPr/>
        </p:nvPicPr>
        <p:blipFill>
          <a:blip r:embed="rId3">
            <a:alphaModFix/>
          </a:blip>
          <a:stretch>
            <a:fillRect/>
          </a:stretch>
        </p:blipFill>
        <p:spPr>
          <a:xfrm>
            <a:off x="8013602" y="43805"/>
            <a:ext cx="612223" cy="603600"/>
          </a:xfrm>
          <a:prstGeom prst="rect">
            <a:avLst/>
          </a:prstGeom>
          <a:noFill/>
          <a:ln>
            <a:noFill/>
          </a:ln>
        </p:spPr>
      </p:pic>
      <p:sp>
        <p:nvSpPr>
          <p:cNvPr id="215" name="Google Shape;215;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8"/>
          <p:cNvSpPr txBox="1"/>
          <p:nvPr>
            <p:ph idx="1" type="body"/>
          </p:nvPr>
        </p:nvSpPr>
        <p:spPr>
          <a:xfrm>
            <a:off x="311700" y="1152475"/>
            <a:ext cx="8520600" cy="3416400"/>
          </a:xfrm>
          <a:prstGeom prst="rect">
            <a:avLst/>
          </a:prstGeom>
          <a:noFill/>
        </p:spPr>
        <p:txBody>
          <a:bodyPr anchorCtr="0" anchor="t" bIns="91425" lIns="91425" spcFirstLastPara="1" rIns="91425" wrap="square" tIns="91425">
            <a:noAutofit/>
          </a:bodyPr>
          <a:lstStyle/>
          <a:p>
            <a:pPr indent="0" lvl="0" marL="457200" rtl="0" algn="l">
              <a:lnSpc>
                <a:spcPct val="95000"/>
              </a:lnSpc>
              <a:spcBef>
                <a:spcPts val="0"/>
              </a:spcBef>
              <a:spcAft>
                <a:spcPts val="0"/>
              </a:spcAft>
              <a:buNone/>
            </a:pPr>
            <a:r>
              <a:rPr lang="en">
                <a:solidFill>
                  <a:schemeClr val="dk1"/>
                </a:solidFill>
              </a:rPr>
              <a:t>Project Scope | Purpose &amp; Promise</a:t>
            </a:r>
            <a:endParaRPr>
              <a:solidFill>
                <a:schemeClr val="dk1"/>
              </a:solidFill>
            </a:endParaRPr>
          </a:p>
          <a:p>
            <a:pPr indent="-342900" lvl="0" marL="914400" rtl="0" algn="l">
              <a:lnSpc>
                <a:spcPct val="80000"/>
              </a:lnSpc>
              <a:spcBef>
                <a:spcPts val="0"/>
              </a:spcBef>
              <a:spcAft>
                <a:spcPts val="0"/>
              </a:spcAft>
              <a:buSzPts val="1800"/>
              <a:buChar char="●"/>
            </a:pPr>
            <a:r>
              <a:rPr lang="en"/>
              <a:t>Sophistication through simplification</a:t>
            </a:r>
            <a:endParaRPr/>
          </a:p>
          <a:p>
            <a:pPr indent="-342900" lvl="0" marL="914400" rtl="0" algn="l">
              <a:lnSpc>
                <a:spcPct val="80000"/>
              </a:lnSpc>
              <a:spcBef>
                <a:spcPts val="0"/>
              </a:spcBef>
              <a:spcAft>
                <a:spcPts val="0"/>
              </a:spcAft>
              <a:buSzPts val="1800"/>
              <a:buChar char="●"/>
            </a:pPr>
            <a:r>
              <a:rPr lang="en"/>
              <a:t>Importance of “Inform” for the success of other phases</a:t>
            </a:r>
            <a:endParaRPr/>
          </a:p>
          <a:p>
            <a:pPr indent="-342900" lvl="0" marL="914400" rtl="0" algn="l">
              <a:lnSpc>
                <a:spcPct val="80000"/>
              </a:lnSpc>
              <a:spcBef>
                <a:spcPts val="0"/>
              </a:spcBef>
              <a:spcAft>
                <a:spcPts val="0"/>
              </a:spcAft>
              <a:buSzPts val="1800"/>
              <a:buChar char="●"/>
            </a:pPr>
            <a:r>
              <a:rPr lang="en"/>
              <a:t>Before how, comes what and most importantly why</a:t>
            </a:r>
            <a:endParaRPr/>
          </a:p>
          <a:p>
            <a:pPr indent="-342900" lvl="0" marL="914400" rtl="0" algn="l">
              <a:lnSpc>
                <a:spcPct val="80000"/>
              </a:lnSpc>
              <a:spcBef>
                <a:spcPts val="0"/>
              </a:spcBef>
              <a:spcAft>
                <a:spcPts val="0"/>
              </a:spcAft>
              <a:buSzPts val="1800"/>
              <a:buChar char="●"/>
            </a:pPr>
            <a:r>
              <a:rPr lang="en"/>
              <a:t>Transparency is impossible without first having clarity</a:t>
            </a:r>
            <a:endParaRPr/>
          </a:p>
          <a:p>
            <a:pPr indent="0" lvl="0" marL="457200" rtl="0" algn="l">
              <a:lnSpc>
                <a:spcPct val="95000"/>
              </a:lnSpc>
              <a:spcBef>
                <a:spcPts val="0"/>
              </a:spcBef>
              <a:spcAft>
                <a:spcPts val="0"/>
              </a:spcAft>
              <a:buNone/>
            </a:pPr>
            <a:r>
              <a:t/>
            </a:r>
            <a:endParaRPr>
              <a:solidFill>
                <a:schemeClr val="dk1"/>
              </a:solidFill>
            </a:endParaRPr>
          </a:p>
          <a:p>
            <a:pPr indent="0" lvl="0" marL="457200" rtl="0" algn="l">
              <a:lnSpc>
                <a:spcPct val="95000"/>
              </a:lnSpc>
              <a:spcBef>
                <a:spcPts val="0"/>
              </a:spcBef>
              <a:spcAft>
                <a:spcPts val="0"/>
              </a:spcAft>
              <a:buNone/>
            </a:pPr>
            <a:r>
              <a:rPr lang="en">
                <a:solidFill>
                  <a:schemeClr val="dk1"/>
                </a:solidFill>
              </a:rPr>
              <a:t>Geographical Scope</a:t>
            </a:r>
            <a:endParaRPr>
              <a:solidFill>
                <a:schemeClr val="dk1"/>
              </a:solidFill>
            </a:endParaRPr>
          </a:p>
          <a:p>
            <a:pPr indent="-342900" lvl="0" marL="914400" rtl="0" algn="l">
              <a:lnSpc>
                <a:spcPct val="80000"/>
              </a:lnSpc>
              <a:spcBef>
                <a:spcPts val="0"/>
              </a:spcBef>
              <a:spcAft>
                <a:spcPts val="0"/>
              </a:spcAft>
              <a:buSzPts val="1800"/>
              <a:buChar char="●"/>
            </a:pPr>
            <a:r>
              <a:rPr lang="en"/>
              <a:t>Compton demographics as a microcosm of the county</a:t>
            </a:r>
            <a:endParaRPr/>
          </a:p>
          <a:p>
            <a:pPr indent="-342900" lvl="0" marL="914400" rtl="0" algn="l">
              <a:lnSpc>
                <a:spcPct val="80000"/>
              </a:lnSpc>
              <a:spcBef>
                <a:spcPts val="0"/>
              </a:spcBef>
              <a:spcAft>
                <a:spcPts val="0"/>
              </a:spcAft>
              <a:buSzPts val="1800"/>
              <a:buChar char="●"/>
            </a:pPr>
            <a:r>
              <a:rPr lang="en"/>
              <a:t>Use it as a pilot</a:t>
            </a:r>
            <a:endParaRPr/>
          </a:p>
          <a:p>
            <a:pPr indent="-342900" lvl="0" marL="914400" rtl="0" algn="l">
              <a:lnSpc>
                <a:spcPct val="80000"/>
              </a:lnSpc>
              <a:spcBef>
                <a:spcPts val="0"/>
              </a:spcBef>
              <a:spcAft>
                <a:spcPts val="0"/>
              </a:spcAft>
              <a:buSzPts val="1800"/>
              <a:buChar char="●"/>
            </a:pPr>
            <a:r>
              <a:rPr lang="en"/>
              <a:t>If the plan works here, it can work anywhere</a:t>
            </a:r>
            <a:endParaRPr/>
          </a:p>
          <a:p>
            <a:pPr indent="-342900" lvl="0" marL="914400" rtl="0" algn="l">
              <a:lnSpc>
                <a:spcPct val="80000"/>
              </a:lnSpc>
              <a:spcBef>
                <a:spcPts val="0"/>
              </a:spcBef>
              <a:spcAft>
                <a:spcPts val="0"/>
              </a:spcAft>
              <a:buSzPts val="1800"/>
              <a:buChar char="●"/>
            </a:pPr>
            <a:r>
              <a:rPr lang="en"/>
              <a:t>Use City of Compton government as a litmus test for the BOS</a:t>
            </a:r>
            <a:endParaRPr/>
          </a:p>
        </p:txBody>
      </p:sp>
      <p:sp>
        <p:nvSpPr>
          <p:cNvPr id="221" name="Google Shape;221;p28"/>
          <p:cNvSpPr txBox="1"/>
          <p:nvPr/>
        </p:nvSpPr>
        <p:spPr>
          <a:xfrm>
            <a:off x="357000" y="0"/>
            <a:ext cx="8787000" cy="839100"/>
          </a:xfrm>
          <a:prstGeom prst="rect">
            <a:avLst/>
          </a:prstGeom>
          <a:noFill/>
          <a:ln>
            <a:noFill/>
          </a:ln>
        </p:spPr>
        <p:txBody>
          <a:bodyPr anchorCtr="0" anchor="t" bIns="91425" lIns="91425" spcFirstLastPara="1" rIns="91425" wrap="square" tIns="91425">
            <a:spAutoFit/>
          </a:bodyPr>
          <a:lstStyle/>
          <a:p>
            <a:pPr indent="0" lvl="0" marL="0" rtl="0" algn="l">
              <a:lnSpc>
                <a:spcPct val="114000"/>
              </a:lnSpc>
              <a:spcBef>
                <a:spcPts val="0"/>
              </a:spcBef>
              <a:spcAft>
                <a:spcPts val="0"/>
              </a:spcAft>
              <a:buNone/>
            </a:pPr>
            <a:r>
              <a:rPr lang="en" sz="1800">
                <a:solidFill>
                  <a:schemeClr val="dk1"/>
                </a:solidFill>
                <a:latin typeface="Open Sans Light"/>
                <a:ea typeface="Open Sans Light"/>
                <a:cs typeface="Open Sans Light"/>
                <a:sym typeface="Open Sans Light"/>
              </a:rPr>
              <a:t>Project </a:t>
            </a:r>
            <a:r>
              <a:rPr lang="en" sz="1800">
                <a:solidFill>
                  <a:schemeClr val="dk1"/>
                </a:solidFill>
                <a:latin typeface="Open Sans Light"/>
                <a:ea typeface="Open Sans Light"/>
                <a:cs typeface="Open Sans Light"/>
                <a:sym typeface="Open Sans Light"/>
              </a:rPr>
              <a:t>Summary</a:t>
            </a:r>
            <a:br>
              <a:rPr lang="en" sz="2200">
                <a:solidFill>
                  <a:schemeClr val="dk1"/>
                </a:solidFill>
                <a:latin typeface="Open Sans Light"/>
                <a:ea typeface="Open Sans Light"/>
                <a:cs typeface="Open Sans Light"/>
                <a:sym typeface="Open Sans Light"/>
              </a:rPr>
            </a:br>
            <a:r>
              <a:rPr b="1" i="1" lang="en" sz="2200">
                <a:solidFill>
                  <a:schemeClr val="dk1"/>
                </a:solidFill>
                <a:latin typeface="Open Sans Light"/>
                <a:ea typeface="Open Sans Light"/>
                <a:cs typeface="Open Sans Light"/>
                <a:sym typeface="Open Sans Light"/>
              </a:rPr>
              <a:t>Lessons Learned</a:t>
            </a:r>
            <a:endParaRPr>
              <a:solidFill>
                <a:schemeClr val="dk1"/>
              </a:solidFill>
            </a:endParaRPr>
          </a:p>
        </p:txBody>
      </p:sp>
      <p:cxnSp>
        <p:nvCxnSpPr>
          <p:cNvPr id="222" name="Google Shape;222;p28"/>
          <p:cNvCxnSpPr/>
          <p:nvPr/>
        </p:nvCxnSpPr>
        <p:spPr>
          <a:xfrm>
            <a:off x="-22800" y="834650"/>
            <a:ext cx="9178200" cy="0"/>
          </a:xfrm>
          <a:prstGeom prst="straightConnector1">
            <a:avLst/>
          </a:prstGeom>
          <a:noFill/>
          <a:ln cap="flat" cmpd="sng" w="9525">
            <a:solidFill>
              <a:srgbClr val="FFFFFF"/>
            </a:solidFill>
            <a:prstDash val="solid"/>
            <a:round/>
            <a:headEnd len="med" w="med" type="none"/>
            <a:tailEnd len="med" w="med" type="none"/>
          </a:ln>
        </p:spPr>
      </p:cxnSp>
      <p:pic>
        <p:nvPicPr>
          <p:cNvPr id="223" name="Google Shape;223;p28"/>
          <p:cNvPicPr preferRelativeResize="0"/>
          <p:nvPr/>
        </p:nvPicPr>
        <p:blipFill>
          <a:blip r:embed="rId3">
            <a:alphaModFix/>
          </a:blip>
          <a:stretch>
            <a:fillRect/>
          </a:stretch>
        </p:blipFill>
        <p:spPr>
          <a:xfrm>
            <a:off x="8013602" y="43805"/>
            <a:ext cx="612223" cy="603600"/>
          </a:xfrm>
          <a:prstGeom prst="rect">
            <a:avLst/>
          </a:prstGeom>
          <a:noFill/>
          <a:ln>
            <a:noFill/>
          </a:ln>
        </p:spPr>
      </p:pic>
      <p:sp>
        <p:nvSpPr>
          <p:cNvPr id="224" name="Google Shape;224;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457200" lvl="0" marL="0" rtl="0" algn="l">
              <a:lnSpc>
                <a:spcPct val="100000"/>
              </a:lnSpc>
              <a:spcBef>
                <a:spcPts val="0"/>
              </a:spcBef>
              <a:spcAft>
                <a:spcPts val="0"/>
              </a:spcAft>
              <a:buNone/>
            </a:pPr>
            <a:r>
              <a:rPr lang="en">
                <a:solidFill>
                  <a:schemeClr val="dk1"/>
                </a:solidFill>
              </a:rPr>
              <a:t>Re-identification of Stakeholders</a:t>
            </a:r>
            <a:endParaRPr>
              <a:solidFill>
                <a:schemeClr val="dk1"/>
              </a:solidFill>
            </a:endParaRPr>
          </a:p>
          <a:p>
            <a:pPr indent="-342900" lvl="0" marL="914400" marR="0" rtl="0" algn="l">
              <a:lnSpc>
                <a:spcPct val="100000"/>
              </a:lnSpc>
              <a:spcBef>
                <a:spcPts val="0"/>
              </a:spcBef>
              <a:spcAft>
                <a:spcPts val="0"/>
              </a:spcAft>
              <a:buSzPts val="1800"/>
              <a:buChar char="●"/>
            </a:pPr>
            <a:r>
              <a:rPr lang="en"/>
              <a:t>Change of focus changes Stakeholders</a:t>
            </a:r>
            <a:endParaRPr/>
          </a:p>
          <a:p>
            <a:pPr indent="-342900" lvl="0" marL="914400" marR="0" rtl="0" algn="l">
              <a:lnSpc>
                <a:spcPct val="100000"/>
              </a:lnSpc>
              <a:spcBef>
                <a:spcPts val="0"/>
              </a:spcBef>
              <a:spcAft>
                <a:spcPts val="0"/>
              </a:spcAft>
              <a:buSzPts val="1800"/>
              <a:buChar char="●"/>
            </a:pPr>
            <a:r>
              <a:rPr lang="en"/>
              <a:t>Shifting Stakeholders also requires strategy shift</a:t>
            </a:r>
            <a:endParaRPr/>
          </a:p>
          <a:p>
            <a:pPr indent="-342900" lvl="0" marL="914400" marR="0" rtl="0" algn="l">
              <a:lnSpc>
                <a:spcPct val="100000"/>
              </a:lnSpc>
              <a:spcBef>
                <a:spcPts val="0"/>
              </a:spcBef>
              <a:spcAft>
                <a:spcPts val="0"/>
              </a:spcAft>
              <a:buSzPts val="1800"/>
              <a:buChar char="●"/>
            </a:pPr>
            <a:r>
              <a:rPr lang="en"/>
              <a:t>Instead of a million things, do one thing really well</a:t>
            </a:r>
            <a:endParaRPr/>
          </a:p>
          <a:p>
            <a:pPr indent="0" lvl="0" marL="0" rtl="0" algn="l">
              <a:spcBef>
                <a:spcPts val="0"/>
              </a:spcBef>
              <a:spcAft>
                <a:spcPts val="0"/>
              </a:spcAft>
              <a:buNone/>
            </a:pPr>
            <a:r>
              <a:t/>
            </a:r>
            <a:endParaRPr>
              <a:solidFill>
                <a:schemeClr val="dk1"/>
              </a:solidFill>
            </a:endParaRPr>
          </a:p>
          <a:p>
            <a:pPr indent="457200" lvl="0" marL="0" rtl="0" algn="l">
              <a:spcBef>
                <a:spcPts val="0"/>
              </a:spcBef>
              <a:spcAft>
                <a:spcPts val="0"/>
              </a:spcAft>
              <a:buNone/>
            </a:pPr>
            <a:r>
              <a:rPr lang="en">
                <a:solidFill>
                  <a:schemeClr val="dk1"/>
                </a:solidFill>
              </a:rPr>
              <a:t>Leverage </a:t>
            </a:r>
            <a:r>
              <a:rPr lang="en">
                <a:solidFill>
                  <a:schemeClr val="dk1"/>
                </a:solidFill>
              </a:rPr>
              <a:t>Team Dynamics</a:t>
            </a:r>
            <a:endParaRPr>
              <a:solidFill>
                <a:schemeClr val="dk1"/>
              </a:solidFill>
            </a:endParaRPr>
          </a:p>
          <a:p>
            <a:pPr indent="-342900" lvl="0" marL="914400" rtl="0" algn="l">
              <a:lnSpc>
                <a:spcPct val="100000"/>
              </a:lnSpc>
              <a:spcBef>
                <a:spcPts val="0"/>
              </a:spcBef>
              <a:spcAft>
                <a:spcPts val="0"/>
              </a:spcAft>
              <a:buSzPts val="1800"/>
              <a:buChar char="●"/>
            </a:pPr>
            <a:r>
              <a:rPr lang="en"/>
              <a:t>Forming human connections, one person at a time</a:t>
            </a:r>
            <a:endParaRPr/>
          </a:p>
          <a:p>
            <a:pPr indent="-342900" lvl="0" marL="914400" rtl="0" algn="l">
              <a:lnSpc>
                <a:spcPct val="100000"/>
              </a:lnSpc>
              <a:spcBef>
                <a:spcPts val="0"/>
              </a:spcBef>
              <a:spcAft>
                <a:spcPts val="0"/>
              </a:spcAft>
              <a:buSzPts val="1800"/>
              <a:buChar char="●"/>
            </a:pPr>
            <a:r>
              <a:rPr lang="en"/>
              <a:t>Your team is a microcosm of the community you are reaching out to</a:t>
            </a:r>
            <a:endParaRPr/>
          </a:p>
          <a:p>
            <a:pPr indent="-342900" lvl="0" marL="914400" rtl="0" algn="l">
              <a:lnSpc>
                <a:spcPct val="100000"/>
              </a:lnSpc>
              <a:spcBef>
                <a:spcPts val="0"/>
              </a:spcBef>
              <a:spcAft>
                <a:spcPts val="0"/>
              </a:spcAft>
              <a:buSzPts val="1800"/>
              <a:buChar char="●"/>
            </a:pPr>
            <a:r>
              <a:rPr lang="en"/>
              <a:t>Before reaching out to 90+k residents, make sure you have reached out to all team members</a:t>
            </a:r>
            <a:endParaRPr/>
          </a:p>
          <a:p>
            <a:pPr indent="0" lvl="0" marL="1828800" marR="0" rtl="0" algn="l">
              <a:lnSpc>
                <a:spcPct val="100000"/>
              </a:lnSpc>
              <a:spcBef>
                <a:spcPts val="0"/>
              </a:spcBef>
              <a:spcAft>
                <a:spcPts val="0"/>
              </a:spcAft>
              <a:buNone/>
            </a:pPr>
            <a:r>
              <a:t/>
            </a:r>
            <a:endParaRPr>
              <a:solidFill>
                <a:schemeClr val="dk1"/>
              </a:solidFill>
            </a:endParaRPr>
          </a:p>
        </p:txBody>
      </p:sp>
      <p:sp>
        <p:nvSpPr>
          <p:cNvPr id="230" name="Google Shape;230;p29"/>
          <p:cNvSpPr txBox="1"/>
          <p:nvPr/>
        </p:nvSpPr>
        <p:spPr>
          <a:xfrm>
            <a:off x="357000" y="0"/>
            <a:ext cx="8787000" cy="839100"/>
          </a:xfrm>
          <a:prstGeom prst="rect">
            <a:avLst/>
          </a:prstGeom>
          <a:noFill/>
          <a:ln>
            <a:noFill/>
          </a:ln>
        </p:spPr>
        <p:txBody>
          <a:bodyPr anchorCtr="0" anchor="t" bIns="91425" lIns="91425" spcFirstLastPara="1" rIns="91425" wrap="square" tIns="91425">
            <a:spAutoFit/>
          </a:bodyPr>
          <a:lstStyle/>
          <a:p>
            <a:pPr indent="0" lvl="0" marL="0" rtl="0" algn="l">
              <a:lnSpc>
                <a:spcPct val="114000"/>
              </a:lnSpc>
              <a:spcBef>
                <a:spcPts val="0"/>
              </a:spcBef>
              <a:spcAft>
                <a:spcPts val="0"/>
              </a:spcAft>
              <a:buNone/>
            </a:pPr>
            <a:r>
              <a:rPr lang="en" sz="1800">
                <a:solidFill>
                  <a:schemeClr val="dk1"/>
                </a:solidFill>
                <a:latin typeface="Open Sans Light"/>
                <a:ea typeface="Open Sans Light"/>
                <a:cs typeface="Open Sans Light"/>
                <a:sym typeface="Open Sans Light"/>
              </a:rPr>
              <a:t>Project Summary</a:t>
            </a:r>
            <a:br>
              <a:rPr lang="en" sz="2200">
                <a:solidFill>
                  <a:schemeClr val="dk1"/>
                </a:solidFill>
                <a:latin typeface="Open Sans Light"/>
                <a:ea typeface="Open Sans Light"/>
                <a:cs typeface="Open Sans Light"/>
                <a:sym typeface="Open Sans Light"/>
              </a:rPr>
            </a:br>
            <a:r>
              <a:rPr b="1" i="1" lang="en" sz="2200">
                <a:solidFill>
                  <a:schemeClr val="dk1"/>
                </a:solidFill>
                <a:latin typeface="Open Sans Light"/>
                <a:ea typeface="Open Sans Light"/>
                <a:cs typeface="Open Sans Light"/>
                <a:sym typeface="Open Sans Light"/>
              </a:rPr>
              <a:t>Lessons Learned</a:t>
            </a:r>
            <a:endParaRPr>
              <a:solidFill>
                <a:schemeClr val="dk1"/>
              </a:solidFill>
            </a:endParaRPr>
          </a:p>
        </p:txBody>
      </p:sp>
      <p:cxnSp>
        <p:nvCxnSpPr>
          <p:cNvPr id="231" name="Google Shape;231;p29"/>
          <p:cNvCxnSpPr/>
          <p:nvPr/>
        </p:nvCxnSpPr>
        <p:spPr>
          <a:xfrm>
            <a:off x="-22800" y="834650"/>
            <a:ext cx="9178200" cy="0"/>
          </a:xfrm>
          <a:prstGeom prst="straightConnector1">
            <a:avLst/>
          </a:prstGeom>
          <a:noFill/>
          <a:ln cap="flat" cmpd="sng" w="9525">
            <a:solidFill>
              <a:srgbClr val="FFFFFF"/>
            </a:solidFill>
            <a:prstDash val="solid"/>
            <a:round/>
            <a:headEnd len="med" w="med" type="none"/>
            <a:tailEnd len="med" w="med" type="none"/>
          </a:ln>
        </p:spPr>
      </p:cxnSp>
      <p:pic>
        <p:nvPicPr>
          <p:cNvPr id="232" name="Google Shape;232;p29"/>
          <p:cNvPicPr preferRelativeResize="0"/>
          <p:nvPr/>
        </p:nvPicPr>
        <p:blipFill>
          <a:blip r:embed="rId3">
            <a:alphaModFix/>
          </a:blip>
          <a:stretch>
            <a:fillRect/>
          </a:stretch>
        </p:blipFill>
        <p:spPr>
          <a:xfrm>
            <a:off x="8013602" y="43805"/>
            <a:ext cx="612223" cy="603600"/>
          </a:xfrm>
          <a:prstGeom prst="rect">
            <a:avLst/>
          </a:prstGeom>
          <a:noFill/>
          <a:ln>
            <a:noFill/>
          </a:ln>
        </p:spPr>
      </p:pic>
      <p:sp>
        <p:nvSpPr>
          <p:cNvPr id="233" name="Google Shape;233;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 sz="2120"/>
              <a:t>Questions? Comments? Concerns? We want to hear from you!</a:t>
            </a:r>
            <a:endParaRPr b="1" sz="2120"/>
          </a:p>
        </p:txBody>
      </p:sp>
      <p:pic>
        <p:nvPicPr>
          <p:cNvPr id="239" name="Google Shape;239;p30"/>
          <p:cNvPicPr preferRelativeResize="0"/>
          <p:nvPr/>
        </p:nvPicPr>
        <p:blipFill>
          <a:blip r:embed="rId3">
            <a:alphaModFix/>
          </a:blip>
          <a:stretch>
            <a:fillRect/>
          </a:stretch>
        </p:blipFill>
        <p:spPr>
          <a:xfrm>
            <a:off x="768097" y="1114992"/>
            <a:ext cx="7607807" cy="3657600"/>
          </a:xfrm>
          <a:prstGeom prst="rect">
            <a:avLst/>
          </a:prstGeom>
          <a:noFill/>
          <a:ln>
            <a:noFill/>
          </a:ln>
        </p:spPr>
      </p:pic>
      <p:sp>
        <p:nvSpPr>
          <p:cNvPr id="240" name="Google Shape;240;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idx="1" type="body"/>
          </p:nvPr>
        </p:nvSpPr>
        <p:spPr>
          <a:xfrm>
            <a:off x="898475" y="1510025"/>
            <a:ext cx="3548100" cy="294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Abigail Sobotka/Briner</a:t>
            </a:r>
            <a:br>
              <a:rPr lang="en"/>
            </a:br>
            <a:r>
              <a:rPr lang="en"/>
              <a:t>	Introduction</a:t>
            </a:r>
            <a:br>
              <a:rPr lang="en"/>
            </a:br>
            <a:r>
              <a:rPr lang="en"/>
              <a:t>	Scope of Work </a:t>
            </a:r>
            <a:endParaRPr/>
          </a:p>
          <a:p>
            <a:pPr indent="0" lvl="0" marL="0" rtl="0" algn="l">
              <a:spcBef>
                <a:spcPts val="1200"/>
              </a:spcBef>
              <a:spcAft>
                <a:spcPts val="0"/>
              </a:spcAft>
              <a:buNone/>
            </a:pPr>
            <a:r>
              <a:rPr b="1" lang="en">
                <a:solidFill>
                  <a:schemeClr val="dk1"/>
                </a:solidFill>
              </a:rPr>
              <a:t>Juventino Garcia</a:t>
            </a:r>
            <a:br>
              <a:rPr lang="en"/>
            </a:br>
            <a:r>
              <a:rPr lang="en"/>
              <a:t>	Stakeholder Analysis</a:t>
            </a:r>
            <a:endParaRPr/>
          </a:p>
          <a:p>
            <a:pPr indent="0" lvl="0" marL="0" rtl="0" algn="l">
              <a:spcBef>
                <a:spcPts val="1200"/>
              </a:spcBef>
              <a:spcAft>
                <a:spcPts val="0"/>
              </a:spcAft>
              <a:buNone/>
            </a:pPr>
            <a:r>
              <a:rPr b="1" lang="en">
                <a:solidFill>
                  <a:schemeClr val="dk1"/>
                </a:solidFill>
              </a:rPr>
              <a:t>Diego Castro</a:t>
            </a:r>
            <a:br>
              <a:rPr lang="en"/>
            </a:br>
            <a:r>
              <a:rPr lang="en"/>
              <a:t>	</a:t>
            </a:r>
            <a:r>
              <a:rPr lang="en"/>
              <a:t>Project Timeline</a:t>
            </a:r>
            <a:endParaRPr/>
          </a:p>
          <a:p>
            <a:pPr indent="457200" lvl="0" marL="0" rtl="0" algn="l">
              <a:spcBef>
                <a:spcPts val="0"/>
              </a:spcBef>
              <a:spcAft>
                <a:spcPts val="0"/>
              </a:spcAft>
              <a:buNone/>
            </a:pPr>
            <a:r>
              <a:rPr lang="en"/>
              <a:t>Pre-Engagement</a:t>
            </a:r>
            <a:endParaRPr/>
          </a:p>
          <a:p>
            <a:pPr indent="457200" lvl="0" marL="0" rtl="0" algn="l">
              <a:spcBef>
                <a:spcPts val="0"/>
              </a:spcBef>
              <a:spcAft>
                <a:spcPts val="0"/>
              </a:spcAft>
              <a:buNone/>
            </a:pPr>
            <a:r>
              <a:t/>
            </a:r>
            <a:endParaRPr/>
          </a:p>
        </p:txBody>
      </p:sp>
      <p:sp>
        <p:nvSpPr>
          <p:cNvPr id="68" name="Google Shape;68;p15"/>
          <p:cNvSpPr txBox="1"/>
          <p:nvPr>
            <p:ph idx="1" type="body"/>
          </p:nvPr>
        </p:nvSpPr>
        <p:spPr>
          <a:xfrm>
            <a:off x="5225750" y="1510025"/>
            <a:ext cx="3478200" cy="2945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1"/>
                </a:solidFill>
              </a:rPr>
              <a:t>James Crowell</a:t>
            </a:r>
            <a:br>
              <a:rPr lang="en"/>
            </a:br>
            <a:r>
              <a:rPr lang="en"/>
              <a:t>	Active Engagement</a:t>
            </a:r>
            <a:endParaRPr/>
          </a:p>
          <a:p>
            <a:pPr indent="0" lvl="0" marL="0" rtl="0" algn="l">
              <a:lnSpc>
                <a:spcPct val="115000"/>
              </a:lnSpc>
              <a:spcBef>
                <a:spcPts val="1200"/>
              </a:spcBef>
              <a:spcAft>
                <a:spcPts val="0"/>
              </a:spcAft>
              <a:buNone/>
            </a:pPr>
            <a:r>
              <a:rPr b="1" lang="en">
                <a:solidFill>
                  <a:schemeClr val="dk1"/>
                </a:solidFill>
              </a:rPr>
              <a:t>Mike Lanza </a:t>
            </a:r>
            <a:br>
              <a:rPr lang="en"/>
            </a:br>
            <a:r>
              <a:rPr lang="en"/>
              <a:t>	Post-Engagement</a:t>
            </a:r>
            <a:endParaRPr/>
          </a:p>
          <a:p>
            <a:pPr indent="457200" lvl="0" marL="0" rtl="0" algn="l">
              <a:lnSpc>
                <a:spcPct val="115000"/>
              </a:lnSpc>
              <a:spcBef>
                <a:spcPts val="0"/>
              </a:spcBef>
              <a:spcAft>
                <a:spcPts val="0"/>
              </a:spcAft>
              <a:buNone/>
            </a:pPr>
            <a:r>
              <a:rPr lang="en"/>
              <a:t>Budget Analysis</a:t>
            </a:r>
            <a:endParaRPr/>
          </a:p>
          <a:p>
            <a:pPr indent="0" lvl="0" marL="0" rtl="0" algn="l">
              <a:lnSpc>
                <a:spcPct val="115000"/>
              </a:lnSpc>
              <a:spcBef>
                <a:spcPts val="1200"/>
              </a:spcBef>
              <a:spcAft>
                <a:spcPts val="0"/>
              </a:spcAft>
              <a:buNone/>
            </a:pPr>
            <a:r>
              <a:rPr b="1" lang="en">
                <a:solidFill>
                  <a:schemeClr val="dk1"/>
                </a:solidFill>
              </a:rPr>
              <a:t>Abkar Kalantarians</a:t>
            </a:r>
            <a:r>
              <a:rPr lang="en"/>
              <a:t> </a:t>
            </a:r>
            <a:br>
              <a:rPr lang="en"/>
            </a:br>
            <a:r>
              <a:rPr lang="en"/>
              <a:t>	Lessons Learned</a:t>
            </a:r>
            <a:endParaRPr/>
          </a:p>
          <a:p>
            <a:pPr indent="0" lvl="0" marL="0" rtl="0" algn="l">
              <a:lnSpc>
                <a:spcPct val="115000"/>
              </a:lnSpc>
              <a:spcBef>
                <a:spcPts val="0"/>
              </a:spcBef>
              <a:spcAft>
                <a:spcPts val="1200"/>
              </a:spcAft>
              <a:buNone/>
            </a:pPr>
            <a:r>
              <a:rPr lang="en"/>
              <a:t>	Conclusion</a:t>
            </a:r>
            <a:endParaRPr/>
          </a:p>
        </p:txBody>
      </p:sp>
      <p:sp>
        <p:nvSpPr>
          <p:cNvPr id="69" name="Google Shape;69;p15"/>
          <p:cNvSpPr txBox="1"/>
          <p:nvPr/>
        </p:nvSpPr>
        <p:spPr>
          <a:xfrm>
            <a:off x="357000" y="0"/>
            <a:ext cx="9144000" cy="839100"/>
          </a:xfrm>
          <a:prstGeom prst="rect">
            <a:avLst/>
          </a:prstGeom>
          <a:noFill/>
          <a:ln>
            <a:noFill/>
          </a:ln>
        </p:spPr>
        <p:txBody>
          <a:bodyPr anchorCtr="0" anchor="t" bIns="91425" lIns="91425" spcFirstLastPara="1" rIns="91425" wrap="square" tIns="91425">
            <a:spAutoFit/>
          </a:bodyPr>
          <a:lstStyle/>
          <a:p>
            <a:pPr indent="0" lvl="0" marL="0" rtl="0" algn="l">
              <a:lnSpc>
                <a:spcPct val="114000"/>
              </a:lnSpc>
              <a:spcBef>
                <a:spcPts val="0"/>
              </a:spcBef>
              <a:spcAft>
                <a:spcPts val="0"/>
              </a:spcAft>
              <a:buNone/>
            </a:pPr>
            <a:r>
              <a:rPr lang="en" sz="1800">
                <a:solidFill>
                  <a:schemeClr val="dk1"/>
                </a:solidFill>
                <a:latin typeface="Open Sans Light"/>
                <a:ea typeface="Open Sans Light"/>
                <a:cs typeface="Open Sans Light"/>
                <a:sym typeface="Open Sans Light"/>
              </a:rPr>
              <a:t>Introduction </a:t>
            </a:r>
            <a:br>
              <a:rPr lang="en" sz="2200">
                <a:solidFill>
                  <a:schemeClr val="dk1"/>
                </a:solidFill>
                <a:latin typeface="Open Sans Light"/>
                <a:ea typeface="Open Sans Light"/>
                <a:cs typeface="Open Sans Light"/>
                <a:sym typeface="Open Sans Light"/>
              </a:rPr>
            </a:br>
            <a:r>
              <a:rPr b="1" i="1" lang="en" sz="2200">
                <a:solidFill>
                  <a:schemeClr val="dk1"/>
                </a:solidFill>
                <a:latin typeface="Open Sans Light"/>
                <a:ea typeface="Open Sans Light"/>
                <a:cs typeface="Open Sans Light"/>
                <a:sym typeface="Open Sans Light"/>
              </a:rPr>
              <a:t>Team Structure + Agenda</a:t>
            </a:r>
            <a:endParaRPr>
              <a:solidFill>
                <a:schemeClr val="dk1"/>
              </a:solidFill>
            </a:endParaRPr>
          </a:p>
        </p:txBody>
      </p:sp>
      <p:cxnSp>
        <p:nvCxnSpPr>
          <p:cNvPr id="70" name="Google Shape;70;p15"/>
          <p:cNvCxnSpPr/>
          <p:nvPr/>
        </p:nvCxnSpPr>
        <p:spPr>
          <a:xfrm>
            <a:off x="-22800" y="834650"/>
            <a:ext cx="9178200" cy="0"/>
          </a:xfrm>
          <a:prstGeom prst="straightConnector1">
            <a:avLst/>
          </a:prstGeom>
          <a:noFill/>
          <a:ln cap="flat" cmpd="sng" w="9525">
            <a:solidFill>
              <a:srgbClr val="FFFFFF"/>
            </a:solidFill>
            <a:prstDash val="solid"/>
            <a:round/>
            <a:headEnd len="med" w="med" type="none"/>
            <a:tailEnd len="med" w="med" type="none"/>
          </a:ln>
        </p:spPr>
      </p:cxnSp>
      <p:pic>
        <p:nvPicPr>
          <p:cNvPr id="71" name="Google Shape;71;p15"/>
          <p:cNvPicPr preferRelativeResize="0"/>
          <p:nvPr/>
        </p:nvPicPr>
        <p:blipFill>
          <a:blip r:embed="rId3">
            <a:alphaModFix/>
          </a:blip>
          <a:stretch>
            <a:fillRect/>
          </a:stretch>
        </p:blipFill>
        <p:spPr>
          <a:xfrm>
            <a:off x="8013602" y="43805"/>
            <a:ext cx="612223" cy="603600"/>
          </a:xfrm>
          <a:prstGeom prst="rect">
            <a:avLst/>
          </a:prstGeom>
          <a:noFill/>
          <a:ln>
            <a:noFill/>
          </a:ln>
        </p:spPr>
      </p:pic>
      <p:sp>
        <p:nvSpPr>
          <p:cNvPr id="72" name="Google Shape;72;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idx="1" type="body"/>
          </p:nvPr>
        </p:nvSpPr>
        <p:spPr>
          <a:xfrm>
            <a:off x="311700" y="1152475"/>
            <a:ext cx="2212500" cy="3781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Abolish LASD</a:t>
            </a:r>
            <a:r>
              <a:rPr lang="en">
                <a:solidFill>
                  <a:schemeClr val="dk1"/>
                </a:solidFill>
              </a:rPr>
              <a:t> </a:t>
            </a:r>
            <a:endParaRPr>
              <a:solidFill>
                <a:schemeClr val="dk1"/>
              </a:solidFill>
            </a:endParaRPr>
          </a:p>
          <a:p>
            <a:pPr indent="0" lvl="0" marL="0" rtl="0" algn="l">
              <a:spcBef>
                <a:spcPts val="1200"/>
              </a:spcBef>
              <a:spcAft>
                <a:spcPts val="0"/>
              </a:spcAft>
              <a:buNone/>
            </a:pPr>
            <a:r>
              <a:rPr lang="en" sz="1300"/>
              <a:t>Context, key issues</a:t>
            </a:r>
            <a:endParaRPr sz="1300"/>
          </a:p>
          <a:p>
            <a:pPr indent="0" lvl="0" marL="457200" rtl="0" algn="l">
              <a:spcBef>
                <a:spcPts val="1200"/>
              </a:spcBef>
              <a:spcAft>
                <a:spcPts val="0"/>
              </a:spcAft>
              <a:buNone/>
            </a:pPr>
            <a:r>
              <a:rPr lang="en" sz="1300"/>
              <a:t>More info available: </a:t>
            </a:r>
            <a:r>
              <a:rPr lang="en" sz="1300" u="sng">
                <a:solidFill>
                  <a:schemeClr val="hlink"/>
                </a:solidFill>
                <a:hlinkClick r:id="rId3"/>
              </a:rPr>
              <a:t>LA times</a:t>
            </a:r>
            <a:r>
              <a:rPr lang="en" sz="1300"/>
              <a:t>, </a:t>
            </a:r>
            <a:r>
              <a:rPr lang="en" sz="1300" u="sng">
                <a:solidFill>
                  <a:schemeClr val="hlink"/>
                </a:solidFill>
                <a:hlinkClick r:id="rId4"/>
              </a:rPr>
              <a:t>KnockLA</a:t>
            </a:r>
            <a:endParaRPr sz="1300"/>
          </a:p>
          <a:p>
            <a:pPr indent="0" lvl="0" marL="0" rtl="0" algn="l">
              <a:spcBef>
                <a:spcPts val="1200"/>
              </a:spcBef>
              <a:spcAft>
                <a:spcPts val="0"/>
              </a:spcAft>
              <a:buNone/>
            </a:pPr>
            <a:r>
              <a:rPr lang="en" sz="1300"/>
              <a:t>Purpose, promise, people</a:t>
            </a:r>
            <a:endParaRPr sz="1300"/>
          </a:p>
          <a:p>
            <a:pPr indent="-311150" lvl="0" marL="457200" rtl="0" algn="l">
              <a:spcBef>
                <a:spcPts val="1200"/>
              </a:spcBef>
              <a:spcAft>
                <a:spcPts val="0"/>
              </a:spcAft>
              <a:buSzPts val="1300"/>
              <a:buAutoNum type="arabicPeriod"/>
            </a:pPr>
            <a:r>
              <a:rPr lang="en" sz="1300"/>
              <a:t>Acknowledge</a:t>
            </a:r>
            <a:endParaRPr sz="1300"/>
          </a:p>
          <a:p>
            <a:pPr indent="-311150" lvl="0" marL="457200" rtl="0" algn="l">
              <a:spcBef>
                <a:spcPts val="0"/>
              </a:spcBef>
              <a:spcAft>
                <a:spcPts val="0"/>
              </a:spcAft>
              <a:buSzPts val="1300"/>
              <a:buAutoNum type="arabicPeriod"/>
            </a:pPr>
            <a:r>
              <a:rPr lang="en" sz="1300"/>
              <a:t>Listen </a:t>
            </a:r>
            <a:endParaRPr sz="1300"/>
          </a:p>
          <a:p>
            <a:pPr indent="-311150" lvl="0" marL="457200" rtl="0" algn="l">
              <a:spcBef>
                <a:spcPts val="0"/>
              </a:spcBef>
              <a:spcAft>
                <a:spcPts val="0"/>
              </a:spcAft>
              <a:buSzPts val="1300"/>
              <a:buAutoNum type="arabicPeriod"/>
            </a:pPr>
            <a:r>
              <a:rPr lang="en" sz="1300"/>
              <a:t>Inform </a:t>
            </a:r>
            <a:endParaRPr sz="1300"/>
          </a:p>
          <a:p>
            <a:pPr indent="0" lvl="0" marL="0" rtl="0" algn="l">
              <a:spcBef>
                <a:spcPts val="1200"/>
              </a:spcBef>
              <a:spcAft>
                <a:spcPts val="0"/>
              </a:spcAft>
              <a:buNone/>
            </a:pPr>
            <a:r>
              <a:rPr lang="en" sz="1300"/>
              <a:t>Desired impact + outcomes </a:t>
            </a:r>
            <a:endParaRPr sz="1300"/>
          </a:p>
          <a:p>
            <a:pPr indent="-311150" lvl="0" marL="457200" rtl="0" algn="l">
              <a:spcBef>
                <a:spcPts val="1200"/>
              </a:spcBef>
              <a:spcAft>
                <a:spcPts val="0"/>
              </a:spcAft>
              <a:buSzPts val="1300"/>
              <a:buAutoNum type="arabicPeriod"/>
            </a:pPr>
            <a:r>
              <a:rPr lang="en" sz="1300"/>
              <a:t>Level of engagement </a:t>
            </a:r>
            <a:endParaRPr sz="1300"/>
          </a:p>
          <a:p>
            <a:pPr indent="-311150" lvl="0" marL="457200" rtl="0" algn="l">
              <a:spcBef>
                <a:spcPts val="0"/>
              </a:spcBef>
              <a:spcAft>
                <a:spcPts val="0"/>
              </a:spcAft>
              <a:buSzPts val="1300"/>
              <a:buAutoNum type="arabicPeriod"/>
            </a:pPr>
            <a:r>
              <a:rPr lang="en" sz="1300"/>
              <a:t>Level of impact </a:t>
            </a:r>
            <a:endParaRPr sz="1300"/>
          </a:p>
        </p:txBody>
      </p:sp>
      <p:pic>
        <p:nvPicPr>
          <p:cNvPr id="78" name="Google Shape;78;p16"/>
          <p:cNvPicPr preferRelativeResize="0"/>
          <p:nvPr/>
        </p:nvPicPr>
        <p:blipFill>
          <a:blip r:embed="rId5">
            <a:alphaModFix/>
          </a:blip>
          <a:stretch>
            <a:fillRect/>
          </a:stretch>
        </p:blipFill>
        <p:spPr>
          <a:xfrm>
            <a:off x="2524200" y="1276729"/>
            <a:ext cx="6398325" cy="3167897"/>
          </a:xfrm>
          <a:prstGeom prst="rect">
            <a:avLst/>
          </a:prstGeom>
          <a:noFill/>
          <a:ln>
            <a:noFill/>
          </a:ln>
        </p:spPr>
      </p:pic>
      <p:sp>
        <p:nvSpPr>
          <p:cNvPr id="79" name="Google Shape;79;p16"/>
          <p:cNvSpPr txBox="1"/>
          <p:nvPr/>
        </p:nvSpPr>
        <p:spPr>
          <a:xfrm>
            <a:off x="357000" y="0"/>
            <a:ext cx="8787000" cy="839100"/>
          </a:xfrm>
          <a:prstGeom prst="rect">
            <a:avLst/>
          </a:prstGeom>
          <a:noFill/>
          <a:ln>
            <a:noFill/>
          </a:ln>
        </p:spPr>
        <p:txBody>
          <a:bodyPr anchorCtr="0" anchor="t" bIns="91425" lIns="91425" spcFirstLastPara="1" rIns="91425" wrap="square" tIns="91425">
            <a:spAutoFit/>
          </a:bodyPr>
          <a:lstStyle/>
          <a:p>
            <a:pPr indent="0" lvl="0" marL="0" rtl="0" algn="l">
              <a:lnSpc>
                <a:spcPct val="114000"/>
              </a:lnSpc>
              <a:spcBef>
                <a:spcPts val="0"/>
              </a:spcBef>
              <a:spcAft>
                <a:spcPts val="0"/>
              </a:spcAft>
              <a:buNone/>
            </a:pPr>
            <a:r>
              <a:rPr lang="en" sz="1800">
                <a:solidFill>
                  <a:schemeClr val="dk1"/>
                </a:solidFill>
                <a:latin typeface="Open Sans Light"/>
                <a:ea typeface="Open Sans Light"/>
                <a:cs typeface="Open Sans Light"/>
                <a:sym typeface="Open Sans Light"/>
              </a:rPr>
              <a:t>Scope of Work</a:t>
            </a:r>
            <a:br>
              <a:rPr lang="en" sz="2200">
                <a:solidFill>
                  <a:schemeClr val="dk1"/>
                </a:solidFill>
                <a:latin typeface="Open Sans Light"/>
                <a:ea typeface="Open Sans Light"/>
                <a:cs typeface="Open Sans Light"/>
                <a:sym typeface="Open Sans Light"/>
              </a:rPr>
            </a:br>
            <a:r>
              <a:rPr b="1" i="1" lang="en" sz="2200">
                <a:solidFill>
                  <a:schemeClr val="dk1"/>
                </a:solidFill>
                <a:latin typeface="Open Sans Light"/>
                <a:ea typeface="Open Sans Light"/>
                <a:cs typeface="Open Sans Light"/>
                <a:sym typeface="Open Sans Light"/>
              </a:rPr>
              <a:t>Introduction, context, expectations</a:t>
            </a:r>
            <a:endParaRPr>
              <a:solidFill>
                <a:schemeClr val="dk1"/>
              </a:solidFill>
            </a:endParaRPr>
          </a:p>
        </p:txBody>
      </p:sp>
      <p:cxnSp>
        <p:nvCxnSpPr>
          <p:cNvPr id="80" name="Google Shape;80;p16"/>
          <p:cNvCxnSpPr/>
          <p:nvPr/>
        </p:nvCxnSpPr>
        <p:spPr>
          <a:xfrm>
            <a:off x="-22800" y="834650"/>
            <a:ext cx="9178200" cy="0"/>
          </a:xfrm>
          <a:prstGeom prst="straightConnector1">
            <a:avLst/>
          </a:prstGeom>
          <a:noFill/>
          <a:ln cap="flat" cmpd="sng" w="9525">
            <a:solidFill>
              <a:srgbClr val="FFFFFF"/>
            </a:solidFill>
            <a:prstDash val="solid"/>
            <a:round/>
            <a:headEnd len="med" w="med" type="none"/>
            <a:tailEnd len="med" w="med" type="none"/>
          </a:ln>
        </p:spPr>
      </p:cxnSp>
      <p:pic>
        <p:nvPicPr>
          <p:cNvPr id="81" name="Google Shape;81;p16"/>
          <p:cNvPicPr preferRelativeResize="0"/>
          <p:nvPr/>
        </p:nvPicPr>
        <p:blipFill>
          <a:blip r:embed="rId6">
            <a:alphaModFix/>
          </a:blip>
          <a:stretch>
            <a:fillRect/>
          </a:stretch>
        </p:blipFill>
        <p:spPr>
          <a:xfrm>
            <a:off x="8013602" y="43805"/>
            <a:ext cx="612223" cy="603600"/>
          </a:xfrm>
          <a:prstGeom prst="rect">
            <a:avLst/>
          </a:prstGeom>
          <a:noFill/>
          <a:ln>
            <a:noFill/>
          </a:ln>
        </p:spPr>
      </p:pic>
      <p:sp>
        <p:nvSpPr>
          <p:cNvPr id="82" name="Google Shape;82;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idx="1" type="body"/>
          </p:nvPr>
        </p:nvSpPr>
        <p:spPr>
          <a:xfrm>
            <a:off x="159225" y="1017725"/>
            <a:ext cx="4363800" cy="39909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solidFill>
                  <a:schemeClr val="dk1"/>
                </a:solidFill>
              </a:rPr>
              <a:t>Step 1:</a:t>
            </a:r>
            <a:r>
              <a:rPr lang="en"/>
              <a:t>  Analyze the composition of Compton </a:t>
            </a:r>
            <a:endParaRPr/>
          </a:p>
          <a:p>
            <a:pPr indent="0" lvl="0" marL="0" rtl="0" algn="l">
              <a:spcBef>
                <a:spcPts val="1200"/>
              </a:spcBef>
              <a:spcAft>
                <a:spcPts val="0"/>
              </a:spcAft>
              <a:buNone/>
            </a:pPr>
            <a:r>
              <a:rPr lang="en">
                <a:solidFill>
                  <a:schemeClr val="dk1"/>
                </a:solidFill>
              </a:rPr>
              <a:t>Step 2:</a:t>
            </a:r>
            <a:r>
              <a:rPr lang="en"/>
              <a:t> Identify general stakeholder </a:t>
            </a:r>
            <a:r>
              <a:rPr lang="en"/>
              <a:t>categories</a:t>
            </a:r>
            <a:endParaRPr/>
          </a:p>
          <a:p>
            <a:pPr indent="-334327" lvl="0" marL="457200" rtl="0" algn="l">
              <a:spcBef>
                <a:spcPts val="1200"/>
              </a:spcBef>
              <a:spcAft>
                <a:spcPts val="0"/>
              </a:spcAft>
              <a:buSzPct val="100000"/>
              <a:buChar char="●"/>
            </a:pPr>
            <a:r>
              <a:rPr lang="en"/>
              <a:t>Government/municipal agency</a:t>
            </a:r>
            <a:endParaRPr/>
          </a:p>
          <a:p>
            <a:pPr indent="-334327" lvl="0" marL="457200" rtl="0" algn="l">
              <a:spcBef>
                <a:spcPts val="0"/>
              </a:spcBef>
              <a:spcAft>
                <a:spcPts val="0"/>
              </a:spcAft>
              <a:buSzPct val="100000"/>
              <a:buChar char="●"/>
            </a:pPr>
            <a:r>
              <a:rPr lang="en"/>
              <a:t>Public safety professionals</a:t>
            </a:r>
            <a:endParaRPr/>
          </a:p>
          <a:p>
            <a:pPr indent="-334327" lvl="0" marL="457200" rtl="0" algn="l">
              <a:spcBef>
                <a:spcPts val="0"/>
              </a:spcBef>
              <a:spcAft>
                <a:spcPts val="0"/>
              </a:spcAft>
              <a:buSzPct val="100000"/>
              <a:buChar char="●"/>
            </a:pPr>
            <a:r>
              <a:rPr lang="en"/>
              <a:t>Community organizations</a:t>
            </a:r>
            <a:endParaRPr/>
          </a:p>
          <a:p>
            <a:pPr indent="-334327" lvl="0" marL="457200" rtl="0" algn="l">
              <a:spcBef>
                <a:spcPts val="0"/>
              </a:spcBef>
              <a:spcAft>
                <a:spcPts val="0"/>
              </a:spcAft>
              <a:buSzPct val="100000"/>
              <a:buChar char="●"/>
            </a:pPr>
            <a:r>
              <a:rPr lang="en"/>
              <a:t>Advocacy groups</a:t>
            </a:r>
            <a:endParaRPr/>
          </a:p>
          <a:p>
            <a:pPr indent="-334327" lvl="0" marL="457200" rtl="0" algn="l">
              <a:spcBef>
                <a:spcPts val="0"/>
              </a:spcBef>
              <a:spcAft>
                <a:spcPts val="0"/>
              </a:spcAft>
              <a:buSzPct val="100000"/>
              <a:buChar char="●"/>
            </a:pPr>
            <a:r>
              <a:rPr lang="en"/>
              <a:t>Private citizens</a:t>
            </a:r>
            <a:endParaRPr/>
          </a:p>
          <a:p>
            <a:pPr indent="-334327" lvl="0" marL="457200" rtl="0" algn="l">
              <a:spcBef>
                <a:spcPts val="0"/>
              </a:spcBef>
              <a:spcAft>
                <a:spcPts val="0"/>
              </a:spcAft>
              <a:buSzPct val="100000"/>
              <a:buChar char="●"/>
            </a:pPr>
            <a:r>
              <a:rPr lang="en"/>
              <a:t>Influencers/other</a:t>
            </a:r>
            <a:endParaRPr/>
          </a:p>
          <a:p>
            <a:pPr indent="0" lvl="0" marL="0" rtl="0" algn="l">
              <a:spcBef>
                <a:spcPts val="1200"/>
              </a:spcBef>
              <a:spcAft>
                <a:spcPts val="0"/>
              </a:spcAft>
              <a:buNone/>
            </a:pPr>
            <a:r>
              <a:rPr lang="en">
                <a:solidFill>
                  <a:schemeClr val="dk1"/>
                </a:solidFill>
              </a:rPr>
              <a:t>Step 3: </a:t>
            </a:r>
            <a:r>
              <a:rPr lang="en"/>
              <a:t> List Compton specific stakeholders</a:t>
            </a:r>
            <a:endParaRPr/>
          </a:p>
          <a:p>
            <a:pPr indent="0" lvl="0" marL="0" rtl="0" algn="l">
              <a:spcBef>
                <a:spcPts val="1200"/>
              </a:spcBef>
              <a:spcAft>
                <a:spcPts val="1200"/>
              </a:spcAft>
              <a:buNone/>
            </a:pPr>
            <a:r>
              <a:rPr lang="en">
                <a:solidFill>
                  <a:schemeClr val="dk1"/>
                </a:solidFill>
              </a:rPr>
              <a:t>Step 4:</a:t>
            </a:r>
            <a:r>
              <a:rPr lang="en"/>
              <a:t> Develop stakeholder engagement strategies </a:t>
            </a:r>
            <a:endParaRPr/>
          </a:p>
        </p:txBody>
      </p:sp>
      <p:pic>
        <p:nvPicPr>
          <p:cNvPr id="88" name="Google Shape;88;p17"/>
          <p:cNvPicPr preferRelativeResize="0"/>
          <p:nvPr/>
        </p:nvPicPr>
        <p:blipFill>
          <a:blip r:embed="rId3">
            <a:alphaModFix/>
          </a:blip>
          <a:stretch>
            <a:fillRect/>
          </a:stretch>
        </p:blipFill>
        <p:spPr>
          <a:xfrm>
            <a:off x="4523025" y="1152475"/>
            <a:ext cx="4505850" cy="3330899"/>
          </a:xfrm>
          <a:prstGeom prst="rect">
            <a:avLst/>
          </a:prstGeom>
          <a:noFill/>
          <a:ln>
            <a:noFill/>
          </a:ln>
        </p:spPr>
      </p:pic>
      <p:sp>
        <p:nvSpPr>
          <p:cNvPr id="89" name="Google Shape;89;p17"/>
          <p:cNvSpPr txBox="1"/>
          <p:nvPr/>
        </p:nvSpPr>
        <p:spPr>
          <a:xfrm>
            <a:off x="357000" y="0"/>
            <a:ext cx="8787000" cy="839100"/>
          </a:xfrm>
          <a:prstGeom prst="rect">
            <a:avLst/>
          </a:prstGeom>
          <a:noFill/>
          <a:ln>
            <a:noFill/>
          </a:ln>
        </p:spPr>
        <p:txBody>
          <a:bodyPr anchorCtr="0" anchor="t" bIns="91425" lIns="91425" spcFirstLastPara="1" rIns="91425" wrap="square" tIns="91425">
            <a:spAutoFit/>
          </a:bodyPr>
          <a:lstStyle/>
          <a:p>
            <a:pPr indent="0" lvl="0" marL="0" rtl="0" algn="l">
              <a:lnSpc>
                <a:spcPct val="114000"/>
              </a:lnSpc>
              <a:spcBef>
                <a:spcPts val="0"/>
              </a:spcBef>
              <a:spcAft>
                <a:spcPts val="0"/>
              </a:spcAft>
              <a:buNone/>
            </a:pPr>
            <a:r>
              <a:rPr lang="en" sz="1800">
                <a:solidFill>
                  <a:schemeClr val="dk1"/>
                </a:solidFill>
                <a:latin typeface="Open Sans Light"/>
                <a:ea typeface="Open Sans Light"/>
                <a:cs typeface="Open Sans Light"/>
                <a:sym typeface="Open Sans Light"/>
              </a:rPr>
              <a:t>Stakeholder Analysis</a:t>
            </a:r>
            <a:br>
              <a:rPr lang="en" sz="2200">
                <a:solidFill>
                  <a:schemeClr val="dk1"/>
                </a:solidFill>
                <a:latin typeface="Open Sans Light"/>
                <a:ea typeface="Open Sans Light"/>
                <a:cs typeface="Open Sans Light"/>
                <a:sym typeface="Open Sans Light"/>
              </a:rPr>
            </a:br>
            <a:r>
              <a:rPr b="1" i="1" lang="en" sz="2200">
                <a:solidFill>
                  <a:schemeClr val="dk1"/>
                </a:solidFill>
                <a:latin typeface="Open Sans Light"/>
                <a:ea typeface="Open Sans Light"/>
                <a:cs typeface="Open Sans Light"/>
                <a:sym typeface="Open Sans Light"/>
              </a:rPr>
              <a:t>Key Stakeholders</a:t>
            </a:r>
            <a:endParaRPr>
              <a:solidFill>
                <a:schemeClr val="dk1"/>
              </a:solidFill>
            </a:endParaRPr>
          </a:p>
        </p:txBody>
      </p:sp>
      <p:cxnSp>
        <p:nvCxnSpPr>
          <p:cNvPr id="90" name="Google Shape;90;p17"/>
          <p:cNvCxnSpPr/>
          <p:nvPr/>
        </p:nvCxnSpPr>
        <p:spPr>
          <a:xfrm>
            <a:off x="-22800" y="834650"/>
            <a:ext cx="9178200" cy="0"/>
          </a:xfrm>
          <a:prstGeom prst="straightConnector1">
            <a:avLst/>
          </a:prstGeom>
          <a:noFill/>
          <a:ln cap="flat" cmpd="sng" w="9525">
            <a:solidFill>
              <a:srgbClr val="FFFFFF"/>
            </a:solidFill>
            <a:prstDash val="solid"/>
            <a:round/>
            <a:headEnd len="med" w="med" type="none"/>
            <a:tailEnd len="med" w="med" type="none"/>
          </a:ln>
        </p:spPr>
      </p:cxnSp>
      <p:pic>
        <p:nvPicPr>
          <p:cNvPr id="91" name="Google Shape;91;p17"/>
          <p:cNvPicPr preferRelativeResize="0"/>
          <p:nvPr/>
        </p:nvPicPr>
        <p:blipFill>
          <a:blip r:embed="rId4">
            <a:alphaModFix/>
          </a:blip>
          <a:stretch>
            <a:fillRect/>
          </a:stretch>
        </p:blipFill>
        <p:spPr>
          <a:xfrm>
            <a:off x="8013602" y="43805"/>
            <a:ext cx="612223" cy="603600"/>
          </a:xfrm>
          <a:prstGeom prst="rect">
            <a:avLst/>
          </a:prstGeom>
          <a:noFill/>
          <a:ln>
            <a:noFill/>
          </a:ln>
        </p:spPr>
      </p:pic>
      <p:sp>
        <p:nvSpPr>
          <p:cNvPr id="92" name="Google Shape;92;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nvSpPr>
        <p:spPr>
          <a:xfrm>
            <a:off x="548100" y="2925075"/>
            <a:ext cx="7982700" cy="2134800"/>
          </a:xfrm>
          <a:prstGeom prst="rect">
            <a:avLst/>
          </a:prstGeom>
          <a:noFill/>
          <a:ln>
            <a:noFill/>
          </a:ln>
        </p:spPr>
        <p:txBody>
          <a:bodyPr anchorCtr="0" anchor="t" bIns="91425" lIns="91425" spcFirstLastPara="1" rIns="91425" wrap="square" tIns="91425">
            <a:spAutoFit/>
          </a:bodyPr>
          <a:lstStyle/>
          <a:p>
            <a:pPr indent="-317500" lvl="0" marL="457200" rtl="0" algn="just">
              <a:lnSpc>
                <a:spcPct val="115000"/>
              </a:lnSpc>
              <a:spcBef>
                <a:spcPts val="0"/>
              </a:spcBef>
              <a:spcAft>
                <a:spcPts val="0"/>
              </a:spcAft>
              <a:buClr>
                <a:schemeClr val="dk1"/>
              </a:buClr>
              <a:buSzPts val="1400"/>
              <a:buAutoNum type="arabicPeriod"/>
            </a:pPr>
            <a:r>
              <a:rPr lang="en">
                <a:solidFill>
                  <a:schemeClr val="dk1"/>
                </a:solidFill>
              </a:rPr>
              <a:t>Volunteer Coordinator: </a:t>
            </a:r>
            <a:r>
              <a:rPr lang="en">
                <a:solidFill>
                  <a:schemeClr val="lt2"/>
                </a:solidFill>
              </a:rPr>
              <a:t>recruit and design volunteer programs including door knocking, phone</a:t>
            </a:r>
            <a:r>
              <a:rPr lang="en">
                <a:solidFill>
                  <a:schemeClr val="dk1"/>
                </a:solidFill>
              </a:rPr>
              <a:t> </a:t>
            </a:r>
            <a:r>
              <a:rPr lang="en">
                <a:solidFill>
                  <a:schemeClr val="lt2"/>
                </a:solidFill>
              </a:rPr>
              <a:t>banking, guerilla marketing, and support-staffing at public events</a:t>
            </a:r>
            <a:endParaRPr>
              <a:solidFill>
                <a:schemeClr val="lt2"/>
              </a:solidFill>
            </a:endParaRPr>
          </a:p>
          <a:p>
            <a:pPr indent="-317500" lvl="0" marL="457200" rtl="0" algn="just">
              <a:lnSpc>
                <a:spcPct val="115000"/>
              </a:lnSpc>
              <a:spcBef>
                <a:spcPts val="0"/>
              </a:spcBef>
              <a:spcAft>
                <a:spcPts val="0"/>
              </a:spcAft>
              <a:buClr>
                <a:schemeClr val="dk1"/>
              </a:buClr>
              <a:buSzPts val="1400"/>
              <a:buAutoNum type="arabicPeriod"/>
            </a:pPr>
            <a:r>
              <a:rPr lang="en">
                <a:solidFill>
                  <a:schemeClr val="dk1"/>
                </a:solidFill>
              </a:rPr>
              <a:t>Partner and Vendor Coordinator: </a:t>
            </a:r>
            <a:r>
              <a:rPr lang="en">
                <a:solidFill>
                  <a:schemeClr val="lt2"/>
                </a:solidFill>
              </a:rPr>
              <a:t>partner with organizations and hire necessary vendors</a:t>
            </a:r>
            <a:endParaRPr>
              <a:solidFill>
                <a:schemeClr val="lt2"/>
              </a:solidFill>
            </a:endParaRPr>
          </a:p>
          <a:p>
            <a:pPr indent="-317500" lvl="0" marL="457200" rtl="0" algn="just">
              <a:lnSpc>
                <a:spcPct val="115000"/>
              </a:lnSpc>
              <a:spcBef>
                <a:spcPts val="0"/>
              </a:spcBef>
              <a:spcAft>
                <a:spcPts val="0"/>
              </a:spcAft>
              <a:buClr>
                <a:schemeClr val="dk1"/>
              </a:buClr>
              <a:buSzPts val="1400"/>
              <a:buAutoNum type="arabicPeriod"/>
            </a:pPr>
            <a:r>
              <a:rPr lang="en">
                <a:solidFill>
                  <a:schemeClr val="dk1"/>
                </a:solidFill>
              </a:rPr>
              <a:t>Meeting Facilitator and Venue Procurement: </a:t>
            </a:r>
            <a:r>
              <a:rPr lang="en">
                <a:solidFill>
                  <a:schemeClr val="lt2"/>
                </a:solidFill>
              </a:rPr>
              <a:t>coordinate all aspects of event logistics </a:t>
            </a:r>
            <a:endParaRPr>
              <a:solidFill>
                <a:schemeClr val="lt2"/>
              </a:solidFill>
            </a:endParaRPr>
          </a:p>
          <a:p>
            <a:pPr indent="-317500" lvl="0" marL="457200" rtl="0" algn="just">
              <a:lnSpc>
                <a:spcPct val="115000"/>
              </a:lnSpc>
              <a:spcBef>
                <a:spcPts val="0"/>
              </a:spcBef>
              <a:spcAft>
                <a:spcPts val="0"/>
              </a:spcAft>
              <a:buClr>
                <a:schemeClr val="dk1"/>
              </a:buClr>
              <a:buSzPts val="1400"/>
              <a:buAutoNum type="arabicPeriod"/>
            </a:pPr>
            <a:r>
              <a:rPr lang="en">
                <a:solidFill>
                  <a:schemeClr val="dk1"/>
                </a:solidFill>
              </a:rPr>
              <a:t>Liaison with Digital Marketing Agency: </a:t>
            </a:r>
            <a:r>
              <a:rPr lang="en">
                <a:solidFill>
                  <a:schemeClr val="lt2"/>
                </a:solidFill>
              </a:rPr>
              <a:t>instruct and oversee their efforts</a:t>
            </a:r>
            <a:endParaRPr>
              <a:solidFill>
                <a:schemeClr val="lt2"/>
              </a:solidFill>
            </a:endParaRPr>
          </a:p>
          <a:p>
            <a:pPr indent="-317500" lvl="0" marL="457200" rtl="0" algn="just">
              <a:lnSpc>
                <a:spcPct val="115000"/>
              </a:lnSpc>
              <a:spcBef>
                <a:spcPts val="0"/>
              </a:spcBef>
              <a:spcAft>
                <a:spcPts val="0"/>
              </a:spcAft>
              <a:buClr>
                <a:schemeClr val="dk1"/>
              </a:buClr>
              <a:buSzPts val="1400"/>
              <a:buAutoNum type="arabicPeriod"/>
            </a:pPr>
            <a:r>
              <a:rPr lang="en">
                <a:solidFill>
                  <a:schemeClr val="dk1"/>
                </a:solidFill>
              </a:rPr>
              <a:t>Liaison with Communications Firm: </a:t>
            </a:r>
            <a:r>
              <a:rPr lang="en">
                <a:solidFill>
                  <a:schemeClr val="lt2"/>
                </a:solidFill>
              </a:rPr>
              <a:t>instruct and oversee their efforts</a:t>
            </a:r>
            <a:endParaRPr>
              <a:solidFill>
                <a:schemeClr val="lt2"/>
              </a:solidFill>
            </a:endParaRPr>
          </a:p>
          <a:p>
            <a:pPr indent="-317500" lvl="0" marL="457200" rtl="0" algn="just">
              <a:lnSpc>
                <a:spcPct val="115000"/>
              </a:lnSpc>
              <a:spcBef>
                <a:spcPts val="0"/>
              </a:spcBef>
              <a:spcAft>
                <a:spcPts val="0"/>
              </a:spcAft>
              <a:buClr>
                <a:schemeClr val="dk1"/>
              </a:buClr>
              <a:buSzPts val="1400"/>
              <a:buAutoNum type="arabicPeriod"/>
            </a:pPr>
            <a:r>
              <a:rPr lang="en">
                <a:solidFill>
                  <a:schemeClr val="dk1"/>
                </a:solidFill>
              </a:rPr>
              <a:t>Treasurer: </a:t>
            </a:r>
            <a:r>
              <a:rPr lang="en">
                <a:solidFill>
                  <a:schemeClr val="lt2"/>
                </a:solidFill>
              </a:rPr>
              <a:t>oversee budget, pay vendor bills, organize all contact lists and manage all inflowing data and information</a:t>
            </a:r>
            <a:endParaRPr>
              <a:solidFill>
                <a:schemeClr val="lt2"/>
              </a:solidFill>
            </a:endParaRPr>
          </a:p>
        </p:txBody>
      </p:sp>
      <p:cxnSp>
        <p:nvCxnSpPr>
          <p:cNvPr id="98" name="Google Shape;98;p18"/>
          <p:cNvCxnSpPr/>
          <p:nvPr/>
        </p:nvCxnSpPr>
        <p:spPr>
          <a:xfrm flipH="1" rot="10800000">
            <a:off x="471900" y="2327450"/>
            <a:ext cx="8259900" cy="10500"/>
          </a:xfrm>
          <a:prstGeom prst="straightConnector1">
            <a:avLst/>
          </a:prstGeom>
          <a:noFill/>
          <a:ln cap="flat" cmpd="sng" w="19050">
            <a:solidFill>
              <a:schemeClr val="dk1"/>
            </a:solidFill>
            <a:prstDash val="solid"/>
            <a:round/>
            <a:headEnd len="med" w="med" type="none"/>
            <a:tailEnd len="med" w="med" type="stealth"/>
          </a:ln>
        </p:spPr>
      </p:cxnSp>
      <p:sp>
        <p:nvSpPr>
          <p:cNvPr id="99" name="Google Shape;99;p18"/>
          <p:cNvSpPr txBox="1"/>
          <p:nvPr/>
        </p:nvSpPr>
        <p:spPr>
          <a:xfrm>
            <a:off x="548100" y="2327450"/>
            <a:ext cx="4572000" cy="400200"/>
          </a:xfrm>
          <a:prstGeom prst="rect">
            <a:avLst/>
          </a:prstGeom>
          <a:solidFill>
            <a:srgbClr val="4A86E8"/>
          </a:solidFill>
          <a:ln>
            <a:noFill/>
          </a:ln>
        </p:spPr>
        <p:txBody>
          <a:bodyPr anchorCtr="0" anchor="t" bIns="0" lIns="91425" spcFirstLastPara="1" rIns="91425" wrap="square" tIns="0">
            <a:spAutoFit/>
          </a:bodyPr>
          <a:lstStyle/>
          <a:p>
            <a:pPr indent="0" lvl="0" marL="0" rtl="0" algn="ctr">
              <a:spcBef>
                <a:spcPts val="0"/>
              </a:spcBef>
              <a:spcAft>
                <a:spcPts val="0"/>
              </a:spcAft>
              <a:buNone/>
            </a:pPr>
            <a:r>
              <a:rPr b="1" lang="en">
                <a:solidFill>
                  <a:schemeClr val="dk1"/>
                </a:solidFill>
              </a:rPr>
              <a:t>PRE-ENGAGEMENT PHASE</a:t>
            </a:r>
            <a:endParaRPr b="1">
              <a:solidFill>
                <a:schemeClr val="dk1"/>
              </a:solidFill>
            </a:endParaRPr>
          </a:p>
          <a:p>
            <a:pPr indent="0" lvl="0" marL="0" rtl="0" algn="ctr">
              <a:spcBef>
                <a:spcPts val="0"/>
              </a:spcBef>
              <a:spcAft>
                <a:spcPts val="0"/>
              </a:spcAft>
              <a:buNone/>
            </a:pPr>
            <a:r>
              <a:rPr lang="en" sz="1200">
                <a:solidFill>
                  <a:schemeClr val="dk1"/>
                </a:solidFill>
              </a:rPr>
              <a:t>8 MONTHS</a:t>
            </a:r>
            <a:endParaRPr sz="1200">
              <a:solidFill>
                <a:schemeClr val="dk1"/>
              </a:solidFill>
            </a:endParaRPr>
          </a:p>
        </p:txBody>
      </p:sp>
      <p:sp>
        <p:nvSpPr>
          <p:cNvPr id="100" name="Google Shape;100;p18"/>
          <p:cNvSpPr txBox="1"/>
          <p:nvPr/>
        </p:nvSpPr>
        <p:spPr>
          <a:xfrm>
            <a:off x="5101800" y="2327450"/>
            <a:ext cx="2286000" cy="400200"/>
          </a:xfrm>
          <a:prstGeom prst="rect">
            <a:avLst/>
          </a:prstGeom>
          <a:solidFill>
            <a:srgbClr val="00FFFF"/>
          </a:solidFill>
          <a:ln>
            <a:noFill/>
          </a:ln>
        </p:spPr>
        <p:txBody>
          <a:bodyPr anchorCtr="0" anchor="t" bIns="0" lIns="91425" spcFirstLastPara="1" rIns="91425" wrap="square" tIns="0">
            <a:spAutoFit/>
          </a:bodyPr>
          <a:lstStyle/>
          <a:p>
            <a:pPr indent="0" lvl="0" marL="0" rtl="0" algn="ctr">
              <a:spcBef>
                <a:spcPts val="0"/>
              </a:spcBef>
              <a:spcAft>
                <a:spcPts val="0"/>
              </a:spcAft>
              <a:buNone/>
            </a:pPr>
            <a:r>
              <a:rPr b="1" lang="en"/>
              <a:t>ACTIVE ENGAGEMENT</a:t>
            </a:r>
            <a:endParaRPr b="1"/>
          </a:p>
          <a:p>
            <a:pPr indent="0" lvl="0" marL="0" rtl="0" algn="ctr">
              <a:spcBef>
                <a:spcPts val="0"/>
              </a:spcBef>
              <a:spcAft>
                <a:spcPts val="0"/>
              </a:spcAft>
              <a:buNone/>
            </a:pPr>
            <a:r>
              <a:rPr lang="en" sz="1200"/>
              <a:t>4 MONTHS</a:t>
            </a:r>
            <a:endParaRPr sz="1200"/>
          </a:p>
        </p:txBody>
      </p:sp>
      <p:sp>
        <p:nvSpPr>
          <p:cNvPr id="101" name="Google Shape;101;p18"/>
          <p:cNvSpPr txBox="1"/>
          <p:nvPr/>
        </p:nvSpPr>
        <p:spPr>
          <a:xfrm>
            <a:off x="7387800" y="2327450"/>
            <a:ext cx="1143000" cy="400200"/>
          </a:xfrm>
          <a:prstGeom prst="rect">
            <a:avLst/>
          </a:prstGeom>
          <a:solidFill>
            <a:schemeClr val="accent2"/>
          </a:solidFill>
          <a:ln>
            <a:noFill/>
          </a:ln>
        </p:spPr>
        <p:txBody>
          <a:bodyPr anchorCtr="0" anchor="t" bIns="0" lIns="91425" spcFirstLastPara="1" rIns="91425" wrap="square" tIns="0">
            <a:spAutoFit/>
          </a:bodyPr>
          <a:lstStyle/>
          <a:p>
            <a:pPr indent="0" lvl="0" marL="0" rtl="0" algn="ctr">
              <a:spcBef>
                <a:spcPts val="0"/>
              </a:spcBef>
              <a:spcAft>
                <a:spcPts val="0"/>
              </a:spcAft>
              <a:buNone/>
            </a:pPr>
            <a:r>
              <a:rPr b="1" lang="en"/>
              <a:t>POST</a:t>
            </a:r>
            <a:endParaRPr b="1"/>
          </a:p>
          <a:p>
            <a:pPr indent="0" lvl="0" marL="0" rtl="0" algn="ctr">
              <a:spcBef>
                <a:spcPts val="0"/>
              </a:spcBef>
              <a:spcAft>
                <a:spcPts val="0"/>
              </a:spcAft>
              <a:buNone/>
            </a:pPr>
            <a:r>
              <a:rPr lang="en" sz="1200"/>
              <a:t>2 MONTHS</a:t>
            </a:r>
            <a:endParaRPr sz="1200"/>
          </a:p>
        </p:txBody>
      </p:sp>
      <p:cxnSp>
        <p:nvCxnSpPr>
          <p:cNvPr id="102" name="Google Shape;102;p18"/>
          <p:cNvCxnSpPr/>
          <p:nvPr/>
        </p:nvCxnSpPr>
        <p:spPr>
          <a:xfrm flipH="1" rot="-5400000">
            <a:off x="1444375" y="1787150"/>
            <a:ext cx="633900" cy="467700"/>
          </a:xfrm>
          <a:prstGeom prst="bentConnector3">
            <a:avLst>
              <a:gd fmla="val 50000" name="adj1"/>
            </a:avLst>
          </a:prstGeom>
          <a:noFill/>
          <a:ln cap="flat" cmpd="sng" w="19050">
            <a:solidFill>
              <a:schemeClr val="dk1"/>
            </a:solidFill>
            <a:prstDash val="solid"/>
            <a:round/>
            <a:headEnd len="med" w="med" type="none"/>
            <a:tailEnd len="med" w="med" type="none"/>
          </a:ln>
        </p:spPr>
      </p:cxnSp>
      <p:cxnSp>
        <p:nvCxnSpPr>
          <p:cNvPr id="103" name="Google Shape;103;p18"/>
          <p:cNvCxnSpPr/>
          <p:nvPr/>
        </p:nvCxnSpPr>
        <p:spPr>
          <a:xfrm flipH="1" rot="-5400000">
            <a:off x="5119300" y="1787150"/>
            <a:ext cx="633900" cy="467700"/>
          </a:xfrm>
          <a:prstGeom prst="bentConnector3">
            <a:avLst>
              <a:gd fmla="val 50000" name="adj1"/>
            </a:avLst>
          </a:prstGeom>
          <a:noFill/>
          <a:ln cap="flat" cmpd="sng" w="19050">
            <a:solidFill>
              <a:schemeClr val="dk1"/>
            </a:solidFill>
            <a:prstDash val="solid"/>
            <a:round/>
            <a:headEnd len="med" w="med" type="none"/>
            <a:tailEnd len="med" w="med" type="none"/>
          </a:ln>
        </p:spPr>
      </p:cxnSp>
      <p:cxnSp>
        <p:nvCxnSpPr>
          <p:cNvPr id="104" name="Google Shape;104;p18"/>
          <p:cNvCxnSpPr/>
          <p:nvPr/>
        </p:nvCxnSpPr>
        <p:spPr>
          <a:xfrm flipH="1" rot="-5400000">
            <a:off x="7380900" y="1787150"/>
            <a:ext cx="633900" cy="467700"/>
          </a:xfrm>
          <a:prstGeom prst="bentConnector3">
            <a:avLst>
              <a:gd fmla="val 50000" name="adj1"/>
            </a:avLst>
          </a:prstGeom>
          <a:noFill/>
          <a:ln cap="flat" cmpd="sng" w="19050">
            <a:solidFill>
              <a:schemeClr val="dk1"/>
            </a:solidFill>
            <a:prstDash val="solid"/>
            <a:round/>
            <a:headEnd len="med" w="med" type="none"/>
            <a:tailEnd len="med" w="med" type="none"/>
          </a:ln>
        </p:spPr>
      </p:cxnSp>
      <p:sp>
        <p:nvSpPr>
          <p:cNvPr id="105" name="Google Shape;105;p18"/>
          <p:cNvSpPr txBox="1"/>
          <p:nvPr/>
        </p:nvSpPr>
        <p:spPr>
          <a:xfrm>
            <a:off x="548100" y="1286425"/>
            <a:ext cx="2231100" cy="400200"/>
          </a:xfrm>
          <a:prstGeom prst="rect">
            <a:avLst/>
          </a:prstGeom>
          <a:noFill/>
          <a:ln cap="flat" cmpd="sng" w="19050">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rPr>
              <a:t>Organize, Hire &amp; Create</a:t>
            </a:r>
            <a:endParaRPr>
              <a:solidFill>
                <a:schemeClr val="dk1"/>
              </a:solidFill>
            </a:endParaRPr>
          </a:p>
        </p:txBody>
      </p:sp>
      <p:sp>
        <p:nvSpPr>
          <p:cNvPr id="106" name="Google Shape;106;p18"/>
          <p:cNvSpPr txBox="1"/>
          <p:nvPr/>
        </p:nvSpPr>
        <p:spPr>
          <a:xfrm>
            <a:off x="3001700" y="1286425"/>
            <a:ext cx="3133200" cy="400200"/>
          </a:xfrm>
          <a:prstGeom prst="rect">
            <a:avLst/>
          </a:prstGeom>
          <a:noFill/>
          <a:ln cap="flat" cmpd="sng" w="19050">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rPr>
              <a:t>Outreach, </a:t>
            </a:r>
            <a:r>
              <a:rPr lang="en">
                <a:solidFill>
                  <a:schemeClr val="dk1"/>
                </a:solidFill>
              </a:rPr>
              <a:t>Meetings &amp; Communicate</a:t>
            </a:r>
            <a:endParaRPr>
              <a:solidFill>
                <a:schemeClr val="dk1"/>
              </a:solidFill>
            </a:endParaRPr>
          </a:p>
        </p:txBody>
      </p:sp>
      <p:sp>
        <p:nvSpPr>
          <p:cNvPr id="107" name="Google Shape;107;p18"/>
          <p:cNvSpPr txBox="1"/>
          <p:nvPr/>
        </p:nvSpPr>
        <p:spPr>
          <a:xfrm>
            <a:off x="6357525" y="1286425"/>
            <a:ext cx="2374200" cy="400200"/>
          </a:xfrm>
          <a:prstGeom prst="rect">
            <a:avLst/>
          </a:prstGeom>
          <a:noFill/>
          <a:ln cap="flat" cmpd="sng" w="19050">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rPr>
              <a:t>Update, Recap &amp; Celebrate</a:t>
            </a:r>
            <a:endParaRPr>
              <a:solidFill>
                <a:schemeClr val="dk1"/>
              </a:solidFill>
            </a:endParaRPr>
          </a:p>
        </p:txBody>
      </p:sp>
      <p:sp>
        <p:nvSpPr>
          <p:cNvPr id="108" name="Google Shape;108;p18"/>
          <p:cNvSpPr txBox="1"/>
          <p:nvPr/>
        </p:nvSpPr>
        <p:spPr>
          <a:xfrm>
            <a:off x="357000" y="0"/>
            <a:ext cx="8787000" cy="839100"/>
          </a:xfrm>
          <a:prstGeom prst="rect">
            <a:avLst/>
          </a:prstGeom>
          <a:noFill/>
          <a:ln>
            <a:noFill/>
          </a:ln>
        </p:spPr>
        <p:txBody>
          <a:bodyPr anchorCtr="0" anchor="t" bIns="91425" lIns="91425" spcFirstLastPara="1" rIns="91425" wrap="square" tIns="91425">
            <a:spAutoFit/>
          </a:bodyPr>
          <a:lstStyle/>
          <a:p>
            <a:pPr indent="0" lvl="0" marL="0" rtl="0" algn="l">
              <a:lnSpc>
                <a:spcPct val="114000"/>
              </a:lnSpc>
              <a:spcBef>
                <a:spcPts val="0"/>
              </a:spcBef>
              <a:spcAft>
                <a:spcPts val="0"/>
              </a:spcAft>
              <a:buNone/>
            </a:pPr>
            <a:r>
              <a:rPr lang="en" sz="1800">
                <a:solidFill>
                  <a:schemeClr val="dk1"/>
                </a:solidFill>
                <a:latin typeface="Open Sans Light"/>
                <a:ea typeface="Open Sans Light"/>
                <a:cs typeface="Open Sans Light"/>
                <a:sym typeface="Open Sans Light"/>
              </a:rPr>
              <a:t>Project overview</a:t>
            </a:r>
            <a:br>
              <a:rPr lang="en" sz="2200">
                <a:solidFill>
                  <a:schemeClr val="dk1"/>
                </a:solidFill>
                <a:latin typeface="Open Sans Light"/>
                <a:ea typeface="Open Sans Light"/>
                <a:cs typeface="Open Sans Light"/>
                <a:sym typeface="Open Sans Light"/>
              </a:rPr>
            </a:br>
            <a:r>
              <a:rPr b="1" i="1" lang="en" sz="2200">
                <a:solidFill>
                  <a:schemeClr val="dk1"/>
                </a:solidFill>
                <a:latin typeface="Open Sans Light"/>
                <a:ea typeface="Open Sans Light"/>
                <a:cs typeface="Open Sans Light"/>
                <a:sym typeface="Open Sans Light"/>
              </a:rPr>
              <a:t>Timeline: 14 months</a:t>
            </a:r>
            <a:endParaRPr>
              <a:solidFill>
                <a:schemeClr val="dk1"/>
              </a:solidFill>
            </a:endParaRPr>
          </a:p>
        </p:txBody>
      </p:sp>
      <p:cxnSp>
        <p:nvCxnSpPr>
          <p:cNvPr id="109" name="Google Shape;109;p18"/>
          <p:cNvCxnSpPr/>
          <p:nvPr/>
        </p:nvCxnSpPr>
        <p:spPr>
          <a:xfrm>
            <a:off x="-22800" y="834650"/>
            <a:ext cx="9178200" cy="0"/>
          </a:xfrm>
          <a:prstGeom prst="straightConnector1">
            <a:avLst/>
          </a:prstGeom>
          <a:noFill/>
          <a:ln cap="flat" cmpd="sng" w="9525">
            <a:solidFill>
              <a:srgbClr val="FFFFFF"/>
            </a:solidFill>
            <a:prstDash val="solid"/>
            <a:round/>
            <a:headEnd len="med" w="med" type="none"/>
            <a:tailEnd len="med" w="med" type="none"/>
          </a:ln>
        </p:spPr>
      </p:cxnSp>
      <p:pic>
        <p:nvPicPr>
          <p:cNvPr id="110" name="Google Shape;110;p18"/>
          <p:cNvPicPr preferRelativeResize="0"/>
          <p:nvPr/>
        </p:nvPicPr>
        <p:blipFill>
          <a:blip r:embed="rId3">
            <a:alphaModFix/>
          </a:blip>
          <a:stretch>
            <a:fillRect/>
          </a:stretch>
        </p:blipFill>
        <p:spPr>
          <a:xfrm>
            <a:off x="8013602" y="43805"/>
            <a:ext cx="612223" cy="603600"/>
          </a:xfrm>
          <a:prstGeom prst="rect">
            <a:avLst/>
          </a:prstGeom>
          <a:noFill/>
          <a:ln>
            <a:noFill/>
          </a:ln>
        </p:spPr>
      </p:pic>
      <p:sp>
        <p:nvSpPr>
          <p:cNvPr id="111" name="Google Shape;111;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19"/>
          <p:cNvPicPr preferRelativeResize="0"/>
          <p:nvPr/>
        </p:nvPicPr>
        <p:blipFill rotWithShape="1">
          <a:blip r:embed="rId3">
            <a:alphaModFix/>
          </a:blip>
          <a:srcRect b="0" l="20508" r="0" t="0"/>
          <a:stretch/>
        </p:blipFill>
        <p:spPr>
          <a:xfrm>
            <a:off x="4432325" y="1460650"/>
            <a:ext cx="4425000" cy="3053150"/>
          </a:xfrm>
          <a:prstGeom prst="rect">
            <a:avLst/>
          </a:prstGeom>
          <a:noFill/>
          <a:ln>
            <a:noFill/>
          </a:ln>
        </p:spPr>
      </p:pic>
      <p:sp>
        <p:nvSpPr>
          <p:cNvPr id="117" name="Google Shape;117;p19"/>
          <p:cNvSpPr txBox="1"/>
          <p:nvPr/>
        </p:nvSpPr>
        <p:spPr>
          <a:xfrm>
            <a:off x="5042175" y="1824275"/>
            <a:ext cx="177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a:t>
            </a:r>
            <a:endParaRPr/>
          </a:p>
        </p:txBody>
      </p:sp>
      <p:pic>
        <p:nvPicPr>
          <p:cNvPr id="118" name="Google Shape;118;p19"/>
          <p:cNvPicPr preferRelativeResize="0"/>
          <p:nvPr/>
        </p:nvPicPr>
        <p:blipFill rotWithShape="1">
          <a:blip r:embed="rId4">
            <a:alphaModFix/>
          </a:blip>
          <a:srcRect b="0" l="8959" r="6516" t="0"/>
          <a:stretch/>
        </p:blipFill>
        <p:spPr>
          <a:xfrm>
            <a:off x="371525" y="985660"/>
            <a:ext cx="3222875" cy="2012550"/>
          </a:xfrm>
          <a:prstGeom prst="rect">
            <a:avLst/>
          </a:prstGeom>
          <a:noFill/>
          <a:ln>
            <a:noFill/>
          </a:ln>
        </p:spPr>
      </p:pic>
      <p:pic>
        <p:nvPicPr>
          <p:cNvPr id="119" name="Google Shape;119;p19"/>
          <p:cNvPicPr preferRelativeResize="0"/>
          <p:nvPr/>
        </p:nvPicPr>
        <p:blipFill rotWithShape="1">
          <a:blip r:embed="rId5">
            <a:alphaModFix/>
          </a:blip>
          <a:srcRect b="0" l="3843" r="-902" t="0"/>
          <a:stretch/>
        </p:blipFill>
        <p:spPr>
          <a:xfrm>
            <a:off x="371525" y="3087908"/>
            <a:ext cx="3251724" cy="1976192"/>
          </a:xfrm>
          <a:prstGeom prst="rect">
            <a:avLst/>
          </a:prstGeom>
          <a:noFill/>
          <a:ln>
            <a:noFill/>
          </a:ln>
        </p:spPr>
      </p:pic>
      <p:sp>
        <p:nvSpPr>
          <p:cNvPr id="120" name="Google Shape;120;p19"/>
          <p:cNvSpPr txBox="1"/>
          <p:nvPr/>
        </p:nvSpPr>
        <p:spPr>
          <a:xfrm>
            <a:off x="6575075" y="1748275"/>
            <a:ext cx="139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B</a:t>
            </a:r>
            <a:endParaRPr/>
          </a:p>
        </p:txBody>
      </p:sp>
      <p:sp>
        <p:nvSpPr>
          <p:cNvPr id="121" name="Google Shape;121;p19"/>
          <p:cNvSpPr txBox="1"/>
          <p:nvPr/>
        </p:nvSpPr>
        <p:spPr>
          <a:xfrm>
            <a:off x="5118175" y="2787125"/>
            <a:ext cx="139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C</a:t>
            </a:r>
            <a:endParaRPr/>
          </a:p>
        </p:txBody>
      </p:sp>
      <p:sp>
        <p:nvSpPr>
          <p:cNvPr id="122" name="Google Shape;122;p19"/>
          <p:cNvSpPr txBox="1"/>
          <p:nvPr/>
        </p:nvSpPr>
        <p:spPr>
          <a:xfrm>
            <a:off x="6600400" y="2863125"/>
            <a:ext cx="177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E</a:t>
            </a:r>
            <a:endParaRPr/>
          </a:p>
        </p:txBody>
      </p:sp>
      <p:sp>
        <p:nvSpPr>
          <p:cNvPr id="123" name="Google Shape;123;p19"/>
          <p:cNvSpPr txBox="1"/>
          <p:nvPr/>
        </p:nvSpPr>
        <p:spPr>
          <a:xfrm>
            <a:off x="6790425" y="4015975"/>
            <a:ext cx="139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D</a:t>
            </a:r>
            <a:endParaRPr/>
          </a:p>
        </p:txBody>
      </p:sp>
      <p:sp>
        <p:nvSpPr>
          <p:cNvPr id="124" name="Google Shape;124;p19"/>
          <p:cNvSpPr txBox="1"/>
          <p:nvPr/>
        </p:nvSpPr>
        <p:spPr>
          <a:xfrm>
            <a:off x="357000" y="0"/>
            <a:ext cx="8787000" cy="839100"/>
          </a:xfrm>
          <a:prstGeom prst="rect">
            <a:avLst/>
          </a:prstGeom>
          <a:noFill/>
          <a:ln>
            <a:noFill/>
          </a:ln>
        </p:spPr>
        <p:txBody>
          <a:bodyPr anchorCtr="0" anchor="t" bIns="91425" lIns="91425" spcFirstLastPara="1" rIns="91425" wrap="square" tIns="91425">
            <a:spAutoFit/>
          </a:bodyPr>
          <a:lstStyle/>
          <a:p>
            <a:pPr indent="0" lvl="0" marL="0" rtl="0" algn="l">
              <a:lnSpc>
                <a:spcPct val="114000"/>
              </a:lnSpc>
              <a:spcBef>
                <a:spcPts val="0"/>
              </a:spcBef>
              <a:spcAft>
                <a:spcPts val="0"/>
              </a:spcAft>
              <a:buNone/>
            </a:pPr>
            <a:r>
              <a:rPr lang="en" sz="1800">
                <a:solidFill>
                  <a:schemeClr val="dk1"/>
                </a:solidFill>
                <a:latin typeface="Open Sans Light"/>
                <a:ea typeface="Open Sans Light"/>
                <a:cs typeface="Open Sans Light"/>
                <a:sym typeface="Open Sans Light"/>
              </a:rPr>
              <a:t>Pre-engagement phase</a:t>
            </a:r>
            <a:br>
              <a:rPr lang="en" sz="2200">
                <a:solidFill>
                  <a:schemeClr val="dk1"/>
                </a:solidFill>
                <a:latin typeface="Open Sans Light"/>
                <a:ea typeface="Open Sans Light"/>
                <a:cs typeface="Open Sans Light"/>
                <a:sym typeface="Open Sans Light"/>
              </a:rPr>
            </a:br>
            <a:r>
              <a:rPr b="1" i="1" lang="en" sz="2200">
                <a:solidFill>
                  <a:schemeClr val="dk1"/>
                </a:solidFill>
                <a:latin typeface="Open Sans Light"/>
                <a:ea typeface="Open Sans Light"/>
                <a:cs typeface="Open Sans Light"/>
                <a:sym typeface="Open Sans Light"/>
              </a:rPr>
              <a:t>Goals and Methods</a:t>
            </a:r>
            <a:endParaRPr>
              <a:solidFill>
                <a:schemeClr val="dk1"/>
              </a:solidFill>
            </a:endParaRPr>
          </a:p>
        </p:txBody>
      </p:sp>
      <p:cxnSp>
        <p:nvCxnSpPr>
          <p:cNvPr id="125" name="Google Shape;125;p19"/>
          <p:cNvCxnSpPr/>
          <p:nvPr/>
        </p:nvCxnSpPr>
        <p:spPr>
          <a:xfrm>
            <a:off x="-22800" y="834650"/>
            <a:ext cx="9178200" cy="0"/>
          </a:xfrm>
          <a:prstGeom prst="straightConnector1">
            <a:avLst/>
          </a:prstGeom>
          <a:noFill/>
          <a:ln cap="flat" cmpd="sng" w="9525">
            <a:solidFill>
              <a:srgbClr val="FFFFFF"/>
            </a:solidFill>
            <a:prstDash val="solid"/>
            <a:round/>
            <a:headEnd len="med" w="med" type="none"/>
            <a:tailEnd len="med" w="med" type="none"/>
          </a:ln>
        </p:spPr>
      </p:cxnSp>
      <p:pic>
        <p:nvPicPr>
          <p:cNvPr id="126" name="Google Shape;126;p19"/>
          <p:cNvPicPr preferRelativeResize="0"/>
          <p:nvPr/>
        </p:nvPicPr>
        <p:blipFill>
          <a:blip r:embed="rId6">
            <a:alphaModFix/>
          </a:blip>
          <a:stretch>
            <a:fillRect/>
          </a:stretch>
        </p:blipFill>
        <p:spPr>
          <a:xfrm>
            <a:off x="8013602" y="43805"/>
            <a:ext cx="612223" cy="603600"/>
          </a:xfrm>
          <a:prstGeom prst="rect">
            <a:avLst/>
          </a:prstGeom>
          <a:noFill/>
          <a:ln>
            <a:noFill/>
          </a:ln>
        </p:spPr>
      </p:pic>
      <p:sp>
        <p:nvSpPr>
          <p:cNvPr id="127" name="Google Shape;127;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20"/>
          <p:cNvPicPr preferRelativeResize="0"/>
          <p:nvPr/>
        </p:nvPicPr>
        <p:blipFill>
          <a:blip r:embed="rId3">
            <a:alphaModFix/>
          </a:blip>
          <a:stretch>
            <a:fillRect/>
          </a:stretch>
        </p:blipFill>
        <p:spPr>
          <a:xfrm>
            <a:off x="826617" y="1169600"/>
            <a:ext cx="7490765" cy="3657600"/>
          </a:xfrm>
          <a:prstGeom prst="rect">
            <a:avLst/>
          </a:prstGeom>
          <a:noFill/>
          <a:ln>
            <a:noFill/>
          </a:ln>
        </p:spPr>
      </p:pic>
      <p:sp>
        <p:nvSpPr>
          <p:cNvPr id="133" name="Google Shape;133;p20"/>
          <p:cNvSpPr txBox="1"/>
          <p:nvPr/>
        </p:nvSpPr>
        <p:spPr>
          <a:xfrm>
            <a:off x="357000" y="0"/>
            <a:ext cx="8787000" cy="839100"/>
          </a:xfrm>
          <a:prstGeom prst="rect">
            <a:avLst/>
          </a:prstGeom>
          <a:noFill/>
          <a:ln>
            <a:noFill/>
          </a:ln>
        </p:spPr>
        <p:txBody>
          <a:bodyPr anchorCtr="0" anchor="t" bIns="91425" lIns="91425" spcFirstLastPara="1" rIns="91425" wrap="square" tIns="91425">
            <a:spAutoFit/>
          </a:bodyPr>
          <a:lstStyle/>
          <a:p>
            <a:pPr indent="0" lvl="0" marL="0" rtl="0" algn="l">
              <a:lnSpc>
                <a:spcPct val="114000"/>
              </a:lnSpc>
              <a:spcBef>
                <a:spcPts val="0"/>
              </a:spcBef>
              <a:spcAft>
                <a:spcPts val="0"/>
              </a:spcAft>
              <a:buNone/>
            </a:pPr>
            <a:r>
              <a:rPr lang="en" sz="1800">
                <a:solidFill>
                  <a:schemeClr val="dk1"/>
                </a:solidFill>
                <a:latin typeface="Open Sans Light"/>
                <a:ea typeface="Open Sans Light"/>
                <a:cs typeface="Open Sans Light"/>
                <a:sym typeface="Open Sans Light"/>
              </a:rPr>
              <a:t>Pre-engagement phase</a:t>
            </a:r>
            <a:br>
              <a:rPr lang="en" sz="2200">
                <a:solidFill>
                  <a:schemeClr val="dk1"/>
                </a:solidFill>
                <a:latin typeface="Open Sans Light"/>
                <a:ea typeface="Open Sans Light"/>
                <a:cs typeface="Open Sans Light"/>
                <a:sym typeface="Open Sans Light"/>
              </a:rPr>
            </a:br>
            <a:r>
              <a:rPr b="1" i="1" lang="en" sz="2200">
                <a:solidFill>
                  <a:schemeClr val="dk1"/>
                </a:solidFill>
                <a:latin typeface="Open Sans Light"/>
                <a:ea typeface="Open Sans Light"/>
                <a:cs typeface="Open Sans Light"/>
                <a:sym typeface="Open Sans Light"/>
              </a:rPr>
              <a:t>Website example</a:t>
            </a:r>
            <a:endParaRPr>
              <a:solidFill>
                <a:schemeClr val="dk1"/>
              </a:solidFill>
            </a:endParaRPr>
          </a:p>
        </p:txBody>
      </p:sp>
      <p:cxnSp>
        <p:nvCxnSpPr>
          <p:cNvPr id="134" name="Google Shape;134;p20"/>
          <p:cNvCxnSpPr/>
          <p:nvPr/>
        </p:nvCxnSpPr>
        <p:spPr>
          <a:xfrm>
            <a:off x="-22800" y="834650"/>
            <a:ext cx="9178200" cy="0"/>
          </a:xfrm>
          <a:prstGeom prst="straightConnector1">
            <a:avLst/>
          </a:prstGeom>
          <a:noFill/>
          <a:ln cap="flat" cmpd="sng" w="9525">
            <a:solidFill>
              <a:srgbClr val="FFFFFF"/>
            </a:solidFill>
            <a:prstDash val="solid"/>
            <a:round/>
            <a:headEnd len="med" w="med" type="none"/>
            <a:tailEnd len="med" w="med" type="none"/>
          </a:ln>
        </p:spPr>
      </p:cxnSp>
      <p:pic>
        <p:nvPicPr>
          <p:cNvPr id="135" name="Google Shape;135;p20"/>
          <p:cNvPicPr preferRelativeResize="0"/>
          <p:nvPr/>
        </p:nvPicPr>
        <p:blipFill>
          <a:blip r:embed="rId4">
            <a:alphaModFix/>
          </a:blip>
          <a:stretch>
            <a:fillRect/>
          </a:stretch>
        </p:blipFill>
        <p:spPr>
          <a:xfrm>
            <a:off x="8013602" y="43805"/>
            <a:ext cx="612223" cy="603600"/>
          </a:xfrm>
          <a:prstGeom prst="rect">
            <a:avLst/>
          </a:prstGeom>
          <a:noFill/>
          <a:ln>
            <a:noFill/>
          </a:ln>
        </p:spPr>
      </p:pic>
      <p:sp>
        <p:nvSpPr>
          <p:cNvPr id="136" name="Google Shape;136;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1"/>
          <p:cNvSpPr/>
          <p:nvPr/>
        </p:nvSpPr>
        <p:spPr>
          <a:xfrm>
            <a:off x="3369732" y="901700"/>
            <a:ext cx="5648400" cy="3881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 sz="1500" u="none" cap="none" strike="noStrike">
                <a:solidFill>
                  <a:schemeClr val="dk1"/>
                </a:solidFill>
                <a:latin typeface="Open Sans"/>
                <a:ea typeface="Open Sans"/>
                <a:cs typeface="Open Sans"/>
                <a:sym typeface="Open Sans"/>
              </a:rPr>
              <a:t>We will hold </a:t>
            </a:r>
            <a:r>
              <a:rPr b="1" i="0" lang="en" sz="1500" u="none" cap="none" strike="noStrike">
                <a:solidFill>
                  <a:schemeClr val="dk1"/>
                </a:solidFill>
                <a:latin typeface="Open Sans"/>
                <a:ea typeface="Open Sans"/>
                <a:cs typeface="Open Sans"/>
                <a:sym typeface="Open Sans"/>
              </a:rPr>
              <a:t>4 Town Halls </a:t>
            </a:r>
            <a:r>
              <a:rPr b="0" i="0" lang="en" sz="1500" u="none" cap="none" strike="noStrike">
                <a:solidFill>
                  <a:schemeClr val="dk1"/>
                </a:solidFill>
                <a:latin typeface="Open Sans"/>
                <a:ea typeface="Open Sans"/>
                <a:cs typeface="Open Sans"/>
                <a:sym typeface="Open Sans"/>
              </a:rPr>
              <a:t>in community locations that are:</a:t>
            </a:r>
            <a:endParaRPr sz="1100">
              <a:solidFill>
                <a:schemeClr val="dk1"/>
              </a:solidFill>
            </a:endParaRPr>
          </a:p>
          <a:p>
            <a:pPr indent="-266700" lvl="0" marL="285750" marR="0" rtl="0" algn="l">
              <a:spcBef>
                <a:spcPts val="1200"/>
              </a:spcBef>
              <a:spcAft>
                <a:spcPts val="0"/>
              </a:spcAft>
              <a:buClr>
                <a:schemeClr val="dk1"/>
              </a:buClr>
              <a:buSzPts val="1100"/>
              <a:buFont typeface="Arial"/>
              <a:buChar char="•"/>
            </a:pPr>
            <a:r>
              <a:rPr b="0" i="0" lang="en" sz="1100" u="none" cap="none" strike="noStrike">
                <a:solidFill>
                  <a:schemeClr val="dk1"/>
                </a:solidFill>
                <a:latin typeface="Open Sans"/>
                <a:ea typeface="Open Sans"/>
                <a:cs typeface="Open Sans"/>
                <a:sym typeface="Open Sans"/>
              </a:rPr>
              <a:t>Easily accessible</a:t>
            </a:r>
            <a:endParaRPr sz="1100">
              <a:solidFill>
                <a:schemeClr val="dk1"/>
              </a:solidFill>
            </a:endParaRPr>
          </a:p>
          <a:p>
            <a:pPr indent="-266700" lvl="0" marL="285750" marR="0" rtl="0" algn="l">
              <a:spcBef>
                <a:spcPts val="600"/>
              </a:spcBef>
              <a:spcAft>
                <a:spcPts val="0"/>
              </a:spcAft>
              <a:buClr>
                <a:schemeClr val="dk1"/>
              </a:buClr>
              <a:buSzPts val="1100"/>
              <a:buFont typeface="Arial"/>
              <a:buChar char="•"/>
            </a:pPr>
            <a:r>
              <a:rPr b="0" i="0" lang="en" sz="1100" u="none" cap="none" strike="noStrike">
                <a:solidFill>
                  <a:schemeClr val="dk1"/>
                </a:solidFill>
                <a:latin typeface="Open Sans"/>
                <a:ea typeface="Open Sans"/>
                <a:cs typeface="Open Sans"/>
                <a:sym typeface="Open Sans"/>
              </a:rPr>
              <a:t>Representative of all 4 city districts</a:t>
            </a:r>
            <a:endParaRPr sz="1100">
              <a:solidFill>
                <a:schemeClr val="dk1"/>
              </a:solidFill>
            </a:endParaRPr>
          </a:p>
          <a:p>
            <a:pPr indent="-266700" lvl="0" marL="285750" marR="0" rtl="0" algn="l">
              <a:spcBef>
                <a:spcPts val="600"/>
              </a:spcBef>
              <a:spcAft>
                <a:spcPts val="0"/>
              </a:spcAft>
              <a:buClr>
                <a:schemeClr val="dk1"/>
              </a:buClr>
              <a:buSzPts val="1100"/>
              <a:buFont typeface="Arial"/>
              <a:buChar char="•"/>
            </a:pPr>
            <a:r>
              <a:rPr b="0" i="0" lang="en" sz="1100" u="none" cap="none" strike="noStrike">
                <a:solidFill>
                  <a:schemeClr val="dk1"/>
                </a:solidFill>
                <a:latin typeface="Open Sans"/>
                <a:ea typeface="Open Sans"/>
                <a:cs typeface="Open Sans"/>
                <a:sym typeface="Open Sans"/>
              </a:rPr>
              <a:t>Have space to accommodate up to 300 people</a:t>
            </a:r>
            <a:endParaRPr sz="1100">
              <a:solidFill>
                <a:schemeClr val="dk1"/>
              </a:solidFill>
            </a:endParaRPr>
          </a:p>
          <a:p>
            <a:pPr indent="-266700" lvl="0" marL="285750" marR="0" rtl="0" algn="l">
              <a:spcBef>
                <a:spcPts val="600"/>
              </a:spcBef>
              <a:spcAft>
                <a:spcPts val="0"/>
              </a:spcAft>
              <a:buClr>
                <a:schemeClr val="dk1"/>
              </a:buClr>
              <a:buSzPts val="1100"/>
              <a:buFont typeface="Arial"/>
              <a:buChar char="•"/>
            </a:pPr>
            <a:r>
              <a:rPr b="0" i="0" lang="en" sz="1100" u="none" cap="none" strike="noStrike">
                <a:solidFill>
                  <a:schemeClr val="dk1"/>
                </a:solidFill>
                <a:latin typeface="Open Sans"/>
                <a:ea typeface="Open Sans"/>
                <a:cs typeface="Open Sans"/>
                <a:sym typeface="Open Sans"/>
              </a:rPr>
              <a:t>Have capacity to provide food &amp; childcare</a:t>
            </a:r>
            <a:endParaRPr sz="1100">
              <a:solidFill>
                <a:schemeClr val="dk1"/>
              </a:solidFill>
            </a:endParaRPr>
          </a:p>
          <a:p>
            <a:pPr indent="0" lvl="0" marL="0" marR="0" rtl="0" algn="l">
              <a:spcBef>
                <a:spcPts val="600"/>
              </a:spcBef>
              <a:spcAft>
                <a:spcPts val="0"/>
              </a:spcAft>
              <a:buNone/>
            </a:pPr>
            <a:r>
              <a:t/>
            </a:r>
            <a:endParaRPr b="0" i="0" sz="400" u="none" cap="none" strike="noStrike">
              <a:solidFill>
                <a:schemeClr val="dk1"/>
              </a:solidFill>
              <a:latin typeface="Open Sans"/>
              <a:ea typeface="Open Sans"/>
              <a:cs typeface="Open Sans"/>
              <a:sym typeface="Open Sans"/>
            </a:endParaRPr>
          </a:p>
          <a:p>
            <a:pPr indent="0" lvl="0" marL="0" marR="0" rtl="0" algn="l">
              <a:spcBef>
                <a:spcPts val="1200"/>
              </a:spcBef>
              <a:spcAft>
                <a:spcPts val="0"/>
              </a:spcAft>
              <a:buNone/>
            </a:pPr>
            <a:r>
              <a:rPr b="0" i="0" lang="en" sz="1500" u="none" cap="none" strike="noStrike">
                <a:solidFill>
                  <a:schemeClr val="dk1"/>
                </a:solidFill>
                <a:latin typeface="Open Sans"/>
                <a:ea typeface="Open Sans"/>
                <a:cs typeface="Open Sans"/>
                <a:sym typeface="Open Sans"/>
              </a:rPr>
              <a:t>Each Town Hall will consist of </a:t>
            </a:r>
            <a:r>
              <a:rPr b="1" i="0" lang="en" sz="1500" u="none" cap="none" strike="noStrike">
                <a:solidFill>
                  <a:schemeClr val="dk1"/>
                </a:solidFill>
                <a:latin typeface="Open Sans"/>
                <a:ea typeface="Open Sans"/>
                <a:cs typeface="Open Sans"/>
                <a:sym typeface="Open Sans"/>
              </a:rPr>
              <a:t>two 2-hour long meetings</a:t>
            </a:r>
            <a:r>
              <a:rPr b="0" i="0" lang="en" sz="1500" u="none" cap="none" strike="noStrike">
                <a:solidFill>
                  <a:schemeClr val="dk1"/>
                </a:solidFill>
                <a:latin typeface="Open Sans"/>
                <a:ea typeface="Open Sans"/>
                <a:cs typeface="Open Sans"/>
                <a:sym typeface="Open Sans"/>
              </a:rPr>
              <a:t> with the following agenda:</a:t>
            </a:r>
            <a:endParaRPr sz="1100">
              <a:solidFill>
                <a:schemeClr val="dk1"/>
              </a:solidFill>
            </a:endParaRPr>
          </a:p>
          <a:p>
            <a:pPr indent="-266700" lvl="0" marL="285750" marR="0" rtl="0" algn="l">
              <a:spcBef>
                <a:spcPts val="1200"/>
              </a:spcBef>
              <a:spcAft>
                <a:spcPts val="0"/>
              </a:spcAft>
              <a:buClr>
                <a:schemeClr val="dk1"/>
              </a:buClr>
              <a:buSzPts val="1100"/>
              <a:buFont typeface="Arial"/>
              <a:buChar char="•"/>
            </a:pPr>
            <a:r>
              <a:rPr b="0" i="0" lang="en" sz="1100" u="none" cap="none" strike="noStrike">
                <a:solidFill>
                  <a:schemeClr val="dk1"/>
                </a:solidFill>
                <a:latin typeface="Open Sans"/>
                <a:ea typeface="Open Sans"/>
                <a:cs typeface="Open Sans"/>
                <a:sym typeface="Open Sans"/>
              </a:rPr>
              <a:t>Introduction and overview of decision by Supervisor Mitchell </a:t>
            </a:r>
            <a:endParaRPr sz="1100">
              <a:solidFill>
                <a:schemeClr val="dk1"/>
              </a:solidFill>
            </a:endParaRPr>
          </a:p>
          <a:p>
            <a:pPr indent="-266700" lvl="0" marL="285750" marR="0" rtl="0" algn="l">
              <a:spcBef>
                <a:spcPts val="600"/>
              </a:spcBef>
              <a:spcAft>
                <a:spcPts val="0"/>
              </a:spcAft>
              <a:buClr>
                <a:schemeClr val="dk1"/>
              </a:buClr>
              <a:buSzPts val="1100"/>
              <a:buFont typeface="Arial"/>
              <a:buChar char="•"/>
            </a:pPr>
            <a:r>
              <a:rPr b="0" i="0" lang="en" sz="1100" u="none" cap="none" strike="noStrike">
                <a:solidFill>
                  <a:schemeClr val="dk1"/>
                </a:solidFill>
                <a:latin typeface="Open Sans"/>
                <a:ea typeface="Open Sans"/>
                <a:cs typeface="Open Sans"/>
                <a:sym typeface="Open Sans"/>
              </a:rPr>
              <a:t>Overview of case study and consulting firm by District Representative</a:t>
            </a:r>
            <a:endParaRPr sz="1100">
              <a:solidFill>
                <a:schemeClr val="dk1"/>
              </a:solidFill>
            </a:endParaRPr>
          </a:p>
          <a:p>
            <a:pPr indent="-266700" lvl="0" marL="285750" marR="0" rtl="0" algn="l">
              <a:spcBef>
                <a:spcPts val="600"/>
              </a:spcBef>
              <a:spcAft>
                <a:spcPts val="0"/>
              </a:spcAft>
              <a:buClr>
                <a:schemeClr val="dk1"/>
              </a:buClr>
              <a:buSzPts val="1100"/>
              <a:buFont typeface="Arial"/>
              <a:buChar char="•"/>
            </a:pPr>
            <a:r>
              <a:rPr b="0" i="0" lang="en" sz="1100" u="none" cap="none" strike="noStrike">
                <a:solidFill>
                  <a:schemeClr val="dk1"/>
                </a:solidFill>
                <a:latin typeface="Open Sans"/>
                <a:ea typeface="Open Sans"/>
                <a:cs typeface="Open Sans"/>
                <a:sym typeface="Open Sans"/>
              </a:rPr>
              <a:t>Outline of public engagement process by project lead</a:t>
            </a:r>
            <a:endParaRPr sz="1100">
              <a:solidFill>
                <a:schemeClr val="dk1"/>
              </a:solidFill>
            </a:endParaRPr>
          </a:p>
          <a:p>
            <a:pPr indent="-266700" lvl="0" marL="285750" marR="0" rtl="0" algn="l">
              <a:spcBef>
                <a:spcPts val="600"/>
              </a:spcBef>
              <a:spcAft>
                <a:spcPts val="0"/>
              </a:spcAft>
              <a:buClr>
                <a:schemeClr val="dk1"/>
              </a:buClr>
              <a:buSzPts val="1100"/>
              <a:buFont typeface="Arial"/>
              <a:buChar char="•"/>
            </a:pPr>
            <a:r>
              <a:rPr b="0" i="0" lang="en" sz="1100" u="none" cap="none" strike="noStrike">
                <a:solidFill>
                  <a:schemeClr val="dk1"/>
                </a:solidFill>
                <a:latin typeface="Open Sans"/>
                <a:ea typeface="Open Sans"/>
                <a:cs typeface="Open Sans"/>
                <a:sym typeface="Open Sans"/>
              </a:rPr>
              <a:t>Introduction of educational partners and community presenters</a:t>
            </a:r>
            <a:endParaRPr sz="1100">
              <a:solidFill>
                <a:schemeClr val="dk1"/>
              </a:solidFill>
            </a:endParaRPr>
          </a:p>
          <a:p>
            <a:pPr indent="-266700" lvl="0" marL="285750" marR="0" rtl="0" algn="l">
              <a:spcBef>
                <a:spcPts val="600"/>
              </a:spcBef>
              <a:spcAft>
                <a:spcPts val="0"/>
              </a:spcAft>
              <a:buClr>
                <a:schemeClr val="dk1"/>
              </a:buClr>
              <a:buSzPts val="1100"/>
              <a:buFont typeface="Arial"/>
              <a:buChar char="•"/>
            </a:pPr>
            <a:r>
              <a:rPr b="0" i="0" lang="en" sz="1100" u="none" cap="none" strike="noStrike">
                <a:solidFill>
                  <a:schemeClr val="dk1"/>
                </a:solidFill>
                <a:latin typeface="Open Sans"/>
                <a:ea typeface="Open Sans"/>
                <a:cs typeface="Open Sans"/>
                <a:sym typeface="Open Sans"/>
              </a:rPr>
              <a:t>Q &amp; A session on process and decision for participants </a:t>
            </a:r>
            <a:endParaRPr sz="1100">
              <a:solidFill>
                <a:schemeClr val="dk1"/>
              </a:solidFill>
            </a:endParaRPr>
          </a:p>
          <a:p>
            <a:pPr indent="-266700" lvl="0" marL="285750" marR="0" rtl="0" algn="l">
              <a:spcBef>
                <a:spcPts val="600"/>
              </a:spcBef>
              <a:spcAft>
                <a:spcPts val="0"/>
              </a:spcAft>
              <a:buClr>
                <a:schemeClr val="dk1"/>
              </a:buClr>
              <a:buSzPts val="1100"/>
              <a:buFont typeface="Arial"/>
              <a:buChar char="•"/>
            </a:pPr>
            <a:r>
              <a:rPr b="0" i="0" lang="en" sz="1100" u="none" cap="none" strike="noStrike">
                <a:solidFill>
                  <a:schemeClr val="dk1"/>
                </a:solidFill>
                <a:latin typeface="Open Sans"/>
                <a:ea typeface="Open Sans"/>
                <a:cs typeface="Open Sans"/>
                <a:sym typeface="Open Sans"/>
              </a:rPr>
              <a:t>Post Q &amp; A opportunity for participants to recommend community members to be invited to next Town Hall</a:t>
            </a:r>
            <a:endParaRPr sz="1100">
              <a:solidFill>
                <a:schemeClr val="dk1"/>
              </a:solidFill>
            </a:endParaRPr>
          </a:p>
          <a:p>
            <a:pPr indent="-196850" lvl="0" marL="285750" marR="0" rtl="0" algn="l">
              <a:spcBef>
                <a:spcPts val="600"/>
              </a:spcBef>
              <a:spcAft>
                <a:spcPts val="0"/>
              </a:spcAft>
              <a:buClr>
                <a:schemeClr val="dk1"/>
              </a:buClr>
              <a:buSzPts val="1400"/>
              <a:buFont typeface="Arial"/>
              <a:buNone/>
            </a:pPr>
            <a:r>
              <a:t/>
            </a:r>
            <a:endParaRPr b="0" i="0" sz="1100" u="none" cap="none" strike="noStrike">
              <a:solidFill>
                <a:schemeClr val="dk1"/>
              </a:solidFill>
              <a:latin typeface="Open Sans"/>
              <a:ea typeface="Open Sans"/>
              <a:cs typeface="Open Sans"/>
              <a:sym typeface="Open Sans"/>
            </a:endParaRPr>
          </a:p>
          <a:p>
            <a:pPr indent="0" lvl="0" marL="0" marR="0" rtl="0" algn="l">
              <a:lnSpc>
                <a:spcPct val="166666"/>
              </a:lnSpc>
              <a:spcBef>
                <a:spcPts val="200"/>
              </a:spcBef>
              <a:spcAft>
                <a:spcPts val="0"/>
              </a:spcAft>
              <a:buNone/>
            </a:pPr>
            <a:r>
              <a:t/>
            </a:r>
            <a:endParaRPr b="0" i="0" sz="600" u="none" cap="none" strike="noStrike">
              <a:solidFill>
                <a:schemeClr val="dk1"/>
              </a:solidFill>
              <a:latin typeface="Open Sans"/>
              <a:ea typeface="Open Sans"/>
              <a:cs typeface="Open Sans"/>
              <a:sym typeface="Open Sans"/>
            </a:endParaRPr>
          </a:p>
        </p:txBody>
      </p:sp>
      <p:cxnSp>
        <p:nvCxnSpPr>
          <p:cNvPr id="142" name="Google Shape;142;p21"/>
          <p:cNvCxnSpPr/>
          <p:nvPr/>
        </p:nvCxnSpPr>
        <p:spPr>
          <a:xfrm>
            <a:off x="3153509" y="971550"/>
            <a:ext cx="0" cy="3811800"/>
          </a:xfrm>
          <a:prstGeom prst="straightConnector1">
            <a:avLst/>
          </a:prstGeom>
          <a:noFill/>
          <a:ln cap="flat" cmpd="sng" w="9525">
            <a:solidFill>
              <a:schemeClr val="accent2"/>
            </a:solidFill>
            <a:prstDash val="solid"/>
            <a:miter lim="800000"/>
            <a:headEnd len="sm" w="sm" type="none"/>
            <a:tailEnd len="sm" w="sm" type="none"/>
          </a:ln>
        </p:spPr>
      </p:cxnSp>
      <p:sp>
        <p:nvSpPr>
          <p:cNvPr id="143" name="Google Shape;143;p21"/>
          <p:cNvSpPr txBox="1"/>
          <p:nvPr/>
        </p:nvSpPr>
        <p:spPr>
          <a:xfrm>
            <a:off x="357001" y="8391"/>
            <a:ext cx="7437900" cy="603600"/>
          </a:xfrm>
          <a:prstGeom prst="rect">
            <a:avLst/>
          </a:prstGeom>
          <a:noFill/>
          <a:ln>
            <a:noFill/>
          </a:ln>
        </p:spPr>
        <p:txBody>
          <a:bodyPr anchorCtr="0" anchor="b" bIns="0" lIns="0" spcFirstLastPara="1" rIns="45700" wrap="square" tIns="45700">
            <a:normAutofit fontScale="92500" lnSpcReduction="20000"/>
          </a:bodyPr>
          <a:lstStyle/>
          <a:p>
            <a:pPr indent="0" lvl="0" marL="0" marR="0" rtl="0" algn="l">
              <a:lnSpc>
                <a:spcPct val="114000"/>
              </a:lnSpc>
              <a:spcBef>
                <a:spcPts val="0"/>
              </a:spcBef>
              <a:spcAft>
                <a:spcPts val="0"/>
              </a:spcAft>
              <a:buClr>
                <a:srgbClr val="2D378D"/>
              </a:buClr>
              <a:buSzPct val="100000"/>
              <a:buFont typeface="Open Sans Light"/>
              <a:buNone/>
            </a:pPr>
            <a:r>
              <a:rPr b="0" i="0" lang="en" sz="1800" u="none" cap="none" strike="noStrike">
                <a:solidFill>
                  <a:schemeClr val="dk1"/>
                </a:solidFill>
                <a:latin typeface="Open Sans Light"/>
                <a:ea typeface="Open Sans Light"/>
                <a:cs typeface="Open Sans Light"/>
                <a:sym typeface="Open Sans Light"/>
              </a:rPr>
              <a:t>Active Engagement Phase</a:t>
            </a:r>
            <a:br>
              <a:rPr b="0" i="0" lang="en" sz="2200" u="none" cap="none" strike="noStrike">
                <a:solidFill>
                  <a:schemeClr val="dk1"/>
                </a:solidFill>
                <a:latin typeface="Open Sans Light"/>
                <a:ea typeface="Open Sans Light"/>
                <a:cs typeface="Open Sans Light"/>
                <a:sym typeface="Open Sans Light"/>
              </a:rPr>
            </a:br>
            <a:r>
              <a:rPr b="1" i="1" lang="en" sz="2200" u="none" cap="none" strike="noStrike">
                <a:solidFill>
                  <a:schemeClr val="dk1"/>
                </a:solidFill>
                <a:latin typeface="Open Sans Light"/>
                <a:ea typeface="Open Sans Light"/>
                <a:cs typeface="Open Sans Light"/>
                <a:sym typeface="Open Sans Light"/>
              </a:rPr>
              <a:t>Part 1: Inform the Public of the BOS Decision</a:t>
            </a:r>
            <a:endParaRPr>
              <a:solidFill>
                <a:schemeClr val="dk1"/>
              </a:solidFill>
            </a:endParaRPr>
          </a:p>
        </p:txBody>
      </p:sp>
      <p:pic>
        <p:nvPicPr>
          <p:cNvPr id="144" name="Google Shape;144;p21"/>
          <p:cNvPicPr preferRelativeResize="0"/>
          <p:nvPr/>
        </p:nvPicPr>
        <p:blipFill rotWithShape="1">
          <a:blip r:embed="rId3">
            <a:alphaModFix/>
          </a:blip>
          <a:srcRect b="14617" l="0" r="0" t="0"/>
          <a:stretch/>
        </p:blipFill>
        <p:spPr>
          <a:xfrm>
            <a:off x="174425" y="2981170"/>
            <a:ext cx="2833230" cy="1801995"/>
          </a:xfrm>
          <a:prstGeom prst="rect">
            <a:avLst/>
          </a:prstGeom>
          <a:noFill/>
          <a:ln>
            <a:noFill/>
          </a:ln>
        </p:spPr>
      </p:pic>
      <p:pic>
        <p:nvPicPr>
          <p:cNvPr id="145" name="Google Shape;145;p21"/>
          <p:cNvPicPr preferRelativeResize="0"/>
          <p:nvPr/>
        </p:nvPicPr>
        <p:blipFill rotWithShape="1">
          <a:blip r:embed="rId4">
            <a:alphaModFix/>
          </a:blip>
          <a:srcRect b="3018" l="0" r="0" t="7679"/>
          <a:stretch/>
        </p:blipFill>
        <p:spPr>
          <a:xfrm>
            <a:off x="174425" y="971550"/>
            <a:ext cx="2833230" cy="1880292"/>
          </a:xfrm>
          <a:prstGeom prst="rect">
            <a:avLst/>
          </a:prstGeom>
          <a:noFill/>
          <a:ln>
            <a:noFill/>
          </a:ln>
        </p:spPr>
      </p:pic>
      <p:pic>
        <p:nvPicPr>
          <p:cNvPr id="146" name="Google Shape;146;p21"/>
          <p:cNvPicPr preferRelativeResize="0"/>
          <p:nvPr/>
        </p:nvPicPr>
        <p:blipFill>
          <a:blip r:embed="rId5">
            <a:alphaModFix/>
          </a:blip>
          <a:stretch>
            <a:fillRect/>
          </a:stretch>
        </p:blipFill>
        <p:spPr>
          <a:xfrm>
            <a:off x="8013602" y="43805"/>
            <a:ext cx="612223" cy="603600"/>
          </a:xfrm>
          <a:prstGeom prst="rect">
            <a:avLst/>
          </a:prstGeom>
          <a:noFill/>
          <a:ln>
            <a:noFill/>
          </a:ln>
        </p:spPr>
      </p:pic>
      <p:sp>
        <p:nvSpPr>
          <p:cNvPr id="147" name="Google Shape;147;p21"/>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2"/>
          <p:cNvSpPr/>
          <p:nvPr/>
        </p:nvSpPr>
        <p:spPr>
          <a:xfrm>
            <a:off x="3369732" y="901700"/>
            <a:ext cx="5599800" cy="3881400"/>
          </a:xfrm>
          <a:prstGeom prst="rect">
            <a:avLst/>
          </a:prstGeom>
          <a:noFill/>
          <a:ln>
            <a:noFill/>
          </a:ln>
        </p:spPr>
        <p:txBody>
          <a:bodyPr anchorCtr="0" anchor="t" bIns="45700" lIns="91425" spcFirstLastPara="1" rIns="91425" wrap="square" tIns="45700">
            <a:noAutofit/>
          </a:bodyPr>
          <a:lstStyle/>
          <a:p>
            <a:pPr indent="0" lvl="0" marL="0" marR="0" rtl="0" algn="l">
              <a:lnSpc>
                <a:spcPct val="83333"/>
              </a:lnSpc>
              <a:spcBef>
                <a:spcPts val="0"/>
              </a:spcBef>
              <a:spcAft>
                <a:spcPts val="0"/>
              </a:spcAft>
              <a:buNone/>
            </a:pPr>
            <a:r>
              <a:rPr b="0" i="0" lang="en" sz="1100" u="none" cap="none" strike="noStrike">
                <a:solidFill>
                  <a:schemeClr val="dk1"/>
                </a:solidFill>
                <a:latin typeface="Open Sans"/>
                <a:ea typeface="Open Sans"/>
                <a:cs typeface="Open Sans"/>
                <a:sym typeface="Open Sans"/>
              </a:rPr>
              <a:t>The content of the meetings will include: </a:t>
            </a:r>
            <a:endParaRPr sz="700">
              <a:solidFill>
                <a:schemeClr val="dk1"/>
              </a:solidFill>
            </a:endParaRPr>
          </a:p>
          <a:p>
            <a:pPr indent="0" lvl="0" marL="0" marR="0" rtl="0" algn="l">
              <a:lnSpc>
                <a:spcPct val="125000"/>
              </a:lnSpc>
              <a:spcBef>
                <a:spcPts val="400"/>
              </a:spcBef>
              <a:spcAft>
                <a:spcPts val="0"/>
              </a:spcAft>
              <a:buNone/>
            </a:pPr>
            <a:r>
              <a:t/>
            </a:r>
            <a:endParaRPr b="1" i="0" sz="500" u="none" cap="none" strike="noStrike">
              <a:solidFill>
                <a:schemeClr val="dk1"/>
              </a:solidFill>
              <a:latin typeface="Open Sans"/>
              <a:ea typeface="Open Sans"/>
              <a:cs typeface="Open Sans"/>
              <a:sym typeface="Open Sans"/>
            </a:endParaRPr>
          </a:p>
          <a:p>
            <a:pPr indent="-311150" lvl="0" marL="342900" marR="0" rtl="0" algn="l">
              <a:spcBef>
                <a:spcPts val="800"/>
              </a:spcBef>
              <a:spcAft>
                <a:spcPts val="0"/>
              </a:spcAft>
              <a:buClr>
                <a:schemeClr val="dk1"/>
              </a:buClr>
              <a:buSzPts val="1300"/>
              <a:buFont typeface="Open Sans"/>
              <a:buAutoNum type="arabicPeriod"/>
            </a:pPr>
            <a:r>
              <a:rPr b="1" i="0" lang="en" sz="1100" u="none" cap="none" strike="noStrike">
                <a:solidFill>
                  <a:schemeClr val="dk1"/>
                </a:solidFill>
                <a:latin typeface="Open Sans"/>
                <a:ea typeface="Open Sans"/>
                <a:cs typeface="Open Sans"/>
                <a:sym typeface="Open Sans"/>
              </a:rPr>
              <a:t>The Beginnings of Policing </a:t>
            </a:r>
            <a:r>
              <a:rPr b="0" i="1" lang="en" sz="900" u="none" cap="none" strike="noStrike">
                <a:solidFill>
                  <a:schemeClr val="dk1"/>
                </a:solidFill>
                <a:latin typeface="Open Sans"/>
                <a:ea typeface="Open Sans"/>
                <a:cs typeface="Open Sans"/>
                <a:sym typeface="Open Sans"/>
              </a:rPr>
              <a:t>(Critical Resistance LA)</a:t>
            </a:r>
            <a:endParaRPr sz="700">
              <a:solidFill>
                <a:schemeClr val="dk1"/>
              </a:solidFill>
            </a:endParaRPr>
          </a:p>
          <a:p>
            <a:pPr indent="-311150" lvl="0" marL="342900" marR="0" rtl="0" algn="l">
              <a:spcBef>
                <a:spcPts val="1600"/>
              </a:spcBef>
              <a:spcAft>
                <a:spcPts val="0"/>
              </a:spcAft>
              <a:buClr>
                <a:schemeClr val="dk1"/>
              </a:buClr>
              <a:buSzPts val="1300"/>
              <a:buFont typeface="Open Sans"/>
              <a:buAutoNum type="arabicPeriod"/>
            </a:pPr>
            <a:r>
              <a:rPr b="1" i="0" lang="en" sz="1100" u="none" cap="none" strike="noStrike">
                <a:solidFill>
                  <a:schemeClr val="dk1"/>
                </a:solidFill>
                <a:latin typeface="Open Sans"/>
                <a:ea typeface="Open Sans"/>
                <a:cs typeface="Open Sans"/>
                <a:sym typeface="Open Sans"/>
              </a:rPr>
              <a:t>Police for Hire </a:t>
            </a:r>
            <a:r>
              <a:rPr b="0" i="1" lang="en" sz="900" u="none" cap="none" strike="noStrike">
                <a:solidFill>
                  <a:schemeClr val="dk1"/>
                </a:solidFill>
                <a:latin typeface="Open Sans"/>
                <a:ea typeface="Open Sans"/>
                <a:cs typeface="Open Sans"/>
                <a:sym typeface="Open Sans"/>
              </a:rPr>
              <a:t>(Education for Liberation Network)</a:t>
            </a:r>
            <a:endParaRPr sz="700">
              <a:solidFill>
                <a:schemeClr val="dk1"/>
              </a:solidFill>
            </a:endParaRPr>
          </a:p>
          <a:p>
            <a:pPr indent="-311150" lvl="0" marL="342900" marR="0" rtl="0" algn="l">
              <a:spcBef>
                <a:spcPts val="1600"/>
              </a:spcBef>
              <a:spcAft>
                <a:spcPts val="0"/>
              </a:spcAft>
              <a:buClr>
                <a:schemeClr val="dk1"/>
              </a:buClr>
              <a:buSzPts val="1300"/>
              <a:buFont typeface="Open Sans"/>
              <a:buAutoNum type="arabicPeriod"/>
            </a:pPr>
            <a:r>
              <a:rPr b="1" i="0" lang="en" sz="1100" u="none" cap="none" strike="noStrike">
                <a:solidFill>
                  <a:schemeClr val="dk1"/>
                </a:solidFill>
                <a:latin typeface="Open Sans"/>
                <a:ea typeface="Open Sans"/>
                <a:cs typeface="Open Sans"/>
                <a:sym typeface="Open Sans"/>
              </a:rPr>
              <a:t>Policing the Working Class </a:t>
            </a:r>
            <a:r>
              <a:rPr b="0" i="1" lang="en" sz="900" u="none" cap="none" strike="noStrike">
                <a:solidFill>
                  <a:schemeClr val="dk1"/>
                </a:solidFill>
                <a:latin typeface="Open Sans"/>
                <a:ea typeface="Open Sans"/>
                <a:cs typeface="Open Sans"/>
                <a:sym typeface="Open Sans"/>
              </a:rPr>
              <a:t>(LA CAN)</a:t>
            </a:r>
            <a:endParaRPr sz="700">
              <a:solidFill>
                <a:schemeClr val="dk1"/>
              </a:solidFill>
            </a:endParaRPr>
          </a:p>
          <a:p>
            <a:pPr indent="-311150" lvl="0" marL="342900" marR="0" rtl="0" algn="l">
              <a:spcBef>
                <a:spcPts val="1600"/>
              </a:spcBef>
              <a:spcAft>
                <a:spcPts val="0"/>
              </a:spcAft>
              <a:buClr>
                <a:schemeClr val="dk1"/>
              </a:buClr>
              <a:buSzPts val="1300"/>
              <a:buFont typeface="Open Sans"/>
              <a:buAutoNum type="arabicPeriod"/>
            </a:pPr>
            <a:r>
              <a:rPr b="1" i="0" lang="en" sz="1100" u="none" cap="none" strike="noStrike">
                <a:solidFill>
                  <a:schemeClr val="dk1"/>
                </a:solidFill>
                <a:latin typeface="Open Sans"/>
                <a:ea typeface="Open Sans"/>
                <a:cs typeface="Open Sans"/>
                <a:sym typeface="Open Sans"/>
              </a:rPr>
              <a:t>The Evolution of Police Violence </a:t>
            </a:r>
            <a:r>
              <a:rPr b="0" i="1" lang="en" sz="900" u="none" cap="none" strike="noStrike">
                <a:solidFill>
                  <a:schemeClr val="dk1"/>
                </a:solidFill>
                <a:latin typeface="Open Sans"/>
                <a:ea typeface="Open Sans"/>
                <a:cs typeface="Open Sans"/>
                <a:sym typeface="Open Sans"/>
              </a:rPr>
              <a:t>(Anti-Police Terror Project)</a:t>
            </a:r>
            <a:endParaRPr sz="700">
              <a:solidFill>
                <a:schemeClr val="dk1"/>
              </a:solidFill>
            </a:endParaRPr>
          </a:p>
          <a:p>
            <a:pPr indent="-311150" lvl="0" marL="342900" marR="0" rtl="0" algn="l">
              <a:spcBef>
                <a:spcPts val="1600"/>
              </a:spcBef>
              <a:spcAft>
                <a:spcPts val="0"/>
              </a:spcAft>
              <a:buClr>
                <a:schemeClr val="dk1"/>
              </a:buClr>
              <a:buSzPts val="1300"/>
              <a:buFont typeface="Open Sans"/>
              <a:buAutoNum type="arabicPeriod"/>
            </a:pPr>
            <a:r>
              <a:rPr b="1" i="0" lang="en" sz="1100" u="none" cap="none" strike="noStrike">
                <a:solidFill>
                  <a:schemeClr val="dk1"/>
                </a:solidFill>
                <a:latin typeface="Open Sans"/>
                <a:ea typeface="Open Sans"/>
                <a:cs typeface="Open Sans"/>
                <a:sym typeface="Open Sans"/>
              </a:rPr>
              <a:t>Police Unions and Protections </a:t>
            </a:r>
            <a:r>
              <a:rPr b="0" i="1" lang="en" sz="900" u="none" cap="none" strike="noStrike">
                <a:solidFill>
                  <a:schemeClr val="dk1"/>
                </a:solidFill>
                <a:latin typeface="Open Sans"/>
                <a:ea typeface="Open Sans"/>
                <a:cs typeface="Open Sans"/>
                <a:sym typeface="Open Sans"/>
              </a:rPr>
              <a:t>(BLM LA - EPA)</a:t>
            </a:r>
            <a:endParaRPr sz="700">
              <a:solidFill>
                <a:schemeClr val="dk1"/>
              </a:solidFill>
            </a:endParaRPr>
          </a:p>
          <a:p>
            <a:pPr indent="-311150" lvl="0" marL="342900" marR="0" rtl="0" algn="l">
              <a:spcBef>
                <a:spcPts val="1600"/>
              </a:spcBef>
              <a:spcAft>
                <a:spcPts val="0"/>
              </a:spcAft>
              <a:buClr>
                <a:schemeClr val="dk1"/>
              </a:buClr>
              <a:buSzPts val="1300"/>
              <a:buFont typeface="Open Sans"/>
              <a:buAutoNum type="arabicPeriod"/>
            </a:pPr>
            <a:r>
              <a:rPr b="1" i="0" lang="en" sz="1100" u="none" cap="none" strike="noStrike">
                <a:solidFill>
                  <a:schemeClr val="dk1"/>
                </a:solidFill>
                <a:latin typeface="Open Sans"/>
                <a:ea typeface="Open Sans"/>
                <a:cs typeface="Open Sans"/>
                <a:sym typeface="Open Sans"/>
              </a:rPr>
              <a:t>Brutality and the Budget </a:t>
            </a:r>
            <a:r>
              <a:rPr b="0" i="1" lang="en" sz="900" u="none" cap="none" strike="noStrike">
                <a:solidFill>
                  <a:schemeClr val="dk1"/>
                </a:solidFill>
                <a:latin typeface="Open Sans"/>
                <a:ea typeface="Open Sans"/>
                <a:cs typeface="Open Sans"/>
                <a:sym typeface="Open Sans"/>
              </a:rPr>
              <a:t>(CURB)</a:t>
            </a:r>
            <a:endParaRPr sz="700">
              <a:solidFill>
                <a:schemeClr val="dk1"/>
              </a:solidFill>
            </a:endParaRPr>
          </a:p>
          <a:p>
            <a:pPr indent="-311150" lvl="0" marL="342900" marR="0" rtl="0" algn="l">
              <a:spcBef>
                <a:spcPts val="1600"/>
              </a:spcBef>
              <a:spcAft>
                <a:spcPts val="0"/>
              </a:spcAft>
              <a:buClr>
                <a:schemeClr val="dk1"/>
              </a:buClr>
              <a:buSzPts val="1300"/>
              <a:buFont typeface="Open Sans"/>
              <a:buAutoNum type="arabicPeriod"/>
            </a:pPr>
            <a:r>
              <a:rPr b="1" i="0" lang="en" sz="1100" u="none" cap="none" strike="noStrike">
                <a:solidFill>
                  <a:schemeClr val="dk1"/>
                </a:solidFill>
                <a:latin typeface="Open Sans"/>
                <a:ea typeface="Open Sans"/>
                <a:cs typeface="Open Sans"/>
                <a:sym typeface="Open Sans"/>
              </a:rPr>
              <a:t>What Now? The Current State of Policing in America and LA </a:t>
            </a:r>
            <a:r>
              <a:rPr b="0" i="1" lang="en" sz="900" u="none" cap="none" strike="noStrike">
                <a:solidFill>
                  <a:schemeClr val="dk1"/>
                </a:solidFill>
                <a:latin typeface="Open Sans"/>
                <a:ea typeface="Open Sans"/>
                <a:cs typeface="Open Sans"/>
                <a:sym typeface="Open Sans"/>
              </a:rPr>
              <a:t>(BLM LA)</a:t>
            </a:r>
            <a:endParaRPr sz="700">
              <a:solidFill>
                <a:schemeClr val="dk1"/>
              </a:solidFill>
            </a:endParaRPr>
          </a:p>
          <a:p>
            <a:pPr indent="-311150" lvl="0" marL="342900" marR="0" rtl="0" algn="l">
              <a:spcBef>
                <a:spcPts val="1600"/>
              </a:spcBef>
              <a:spcAft>
                <a:spcPts val="0"/>
              </a:spcAft>
              <a:buClr>
                <a:schemeClr val="dk1"/>
              </a:buClr>
              <a:buSzPts val="1300"/>
              <a:buFont typeface="Open Sans"/>
              <a:buAutoNum type="arabicPeriod"/>
            </a:pPr>
            <a:r>
              <a:rPr b="1" i="0" lang="en" sz="1100" u="none" cap="none" strike="noStrike">
                <a:solidFill>
                  <a:schemeClr val="dk1"/>
                </a:solidFill>
                <a:latin typeface="Open Sans"/>
                <a:ea typeface="Open Sans"/>
                <a:cs typeface="Open Sans"/>
                <a:sym typeface="Open Sans"/>
              </a:rPr>
              <a:t>What Next? Introduction to the Abolitionist Vision </a:t>
            </a:r>
            <a:r>
              <a:rPr b="0" i="1" lang="en" sz="900" u="none" cap="none" strike="noStrike">
                <a:solidFill>
                  <a:schemeClr val="dk1"/>
                </a:solidFill>
                <a:latin typeface="Open Sans"/>
                <a:ea typeface="Open Sans"/>
                <a:cs typeface="Open Sans"/>
                <a:sym typeface="Open Sans"/>
              </a:rPr>
              <a:t>(Justice LA and LA ATI)</a:t>
            </a:r>
            <a:endParaRPr sz="700">
              <a:solidFill>
                <a:schemeClr val="dk1"/>
              </a:solidFill>
            </a:endParaRPr>
          </a:p>
          <a:p>
            <a:pPr indent="0" lvl="0" marL="0" marR="0" rtl="0" algn="l">
              <a:lnSpc>
                <a:spcPct val="166666"/>
              </a:lnSpc>
              <a:spcBef>
                <a:spcPts val="1200"/>
              </a:spcBef>
              <a:spcAft>
                <a:spcPts val="0"/>
              </a:spcAft>
              <a:buNone/>
            </a:pPr>
            <a:r>
              <a:t/>
            </a:r>
            <a:endParaRPr b="0" i="0" sz="200" u="none" cap="none" strike="noStrike">
              <a:solidFill>
                <a:schemeClr val="dk1"/>
              </a:solidFill>
              <a:latin typeface="Open Sans"/>
              <a:ea typeface="Open Sans"/>
              <a:cs typeface="Open Sans"/>
              <a:sym typeface="Open Sans"/>
            </a:endParaRPr>
          </a:p>
        </p:txBody>
      </p:sp>
      <p:cxnSp>
        <p:nvCxnSpPr>
          <p:cNvPr id="153" name="Google Shape;153;p22"/>
          <p:cNvCxnSpPr/>
          <p:nvPr/>
        </p:nvCxnSpPr>
        <p:spPr>
          <a:xfrm>
            <a:off x="3153509" y="971550"/>
            <a:ext cx="0" cy="3811800"/>
          </a:xfrm>
          <a:prstGeom prst="straightConnector1">
            <a:avLst/>
          </a:prstGeom>
          <a:noFill/>
          <a:ln cap="flat" cmpd="sng" w="9525">
            <a:solidFill>
              <a:schemeClr val="accent2"/>
            </a:solidFill>
            <a:prstDash val="solid"/>
            <a:miter lim="800000"/>
            <a:headEnd len="sm" w="sm" type="none"/>
            <a:tailEnd len="sm" w="sm" type="none"/>
          </a:ln>
        </p:spPr>
      </p:cxnSp>
      <p:sp>
        <p:nvSpPr>
          <p:cNvPr id="154" name="Google Shape;154;p22"/>
          <p:cNvSpPr txBox="1"/>
          <p:nvPr/>
        </p:nvSpPr>
        <p:spPr>
          <a:xfrm>
            <a:off x="357001" y="8391"/>
            <a:ext cx="7437900" cy="603600"/>
          </a:xfrm>
          <a:prstGeom prst="rect">
            <a:avLst/>
          </a:prstGeom>
          <a:noFill/>
          <a:ln>
            <a:noFill/>
          </a:ln>
        </p:spPr>
        <p:txBody>
          <a:bodyPr anchorCtr="0" anchor="b" bIns="0" lIns="0" spcFirstLastPara="1" rIns="45700" wrap="square" tIns="45700">
            <a:normAutofit fontScale="85000" lnSpcReduction="20000"/>
          </a:bodyPr>
          <a:lstStyle/>
          <a:p>
            <a:pPr indent="0" lvl="0" marL="0" marR="0" rtl="0" algn="l">
              <a:lnSpc>
                <a:spcPct val="114000"/>
              </a:lnSpc>
              <a:spcBef>
                <a:spcPts val="0"/>
              </a:spcBef>
              <a:spcAft>
                <a:spcPts val="0"/>
              </a:spcAft>
              <a:buClr>
                <a:srgbClr val="2D378D"/>
              </a:buClr>
              <a:buSzPct val="100000"/>
              <a:buFont typeface="Open Sans Light"/>
              <a:buNone/>
            </a:pPr>
            <a:r>
              <a:rPr b="0" i="0" lang="en" sz="1900" u="none" cap="none" strike="noStrike">
                <a:solidFill>
                  <a:schemeClr val="dk1"/>
                </a:solidFill>
                <a:latin typeface="Open Sans Light"/>
                <a:ea typeface="Open Sans Light"/>
                <a:cs typeface="Open Sans Light"/>
                <a:sym typeface="Open Sans Light"/>
              </a:rPr>
              <a:t>Active Engagement Phase</a:t>
            </a:r>
            <a:br>
              <a:rPr b="0" i="0" lang="en" sz="2200" u="none" cap="none" strike="noStrike">
                <a:solidFill>
                  <a:schemeClr val="dk1"/>
                </a:solidFill>
                <a:latin typeface="Open Sans Light"/>
                <a:ea typeface="Open Sans Light"/>
                <a:cs typeface="Open Sans Light"/>
                <a:sym typeface="Open Sans Light"/>
              </a:rPr>
            </a:br>
            <a:r>
              <a:rPr b="1" i="1" lang="en" sz="2400" u="none" cap="none" strike="noStrike">
                <a:solidFill>
                  <a:schemeClr val="dk1"/>
                </a:solidFill>
                <a:latin typeface="Open Sans Light"/>
                <a:ea typeface="Open Sans Light"/>
                <a:cs typeface="Open Sans Light"/>
                <a:sym typeface="Open Sans Light"/>
              </a:rPr>
              <a:t>Part 2: Educate the public regarding impact and significance</a:t>
            </a:r>
            <a:endParaRPr b="1" i="1" sz="2200" u="none" cap="none" strike="noStrike">
              <a:solidFill>
                <a:schemeClr val="dk1"/>
              </a:solidFill>
              <a:latin typeface="Open Sans Light"/>
              <a:ea typeface="Open Sans Light"/>
              <a:cs typeface="Open Sans Light"/>
              <a:sym typeface="Open Sans Light"/>
            </a:endParaRPr>
          </a:p>
        </p:txBody>
      </p:sp>
      <p:pic>
        <p:nvPicPr>
          <p:cNvPr id="155" name="Google Shape;155;p22"/>
          <p:cNvPicPr preferRelativeResize="0"/>
          <p:nvPr/>
        </p:nvPicPr>
        <p:blipFill rotWithShape="1">
          <a:blip r:embed="rId3">
            <a:alphaModFix/>
          </a:blip>
          <a:srcRect b="0" l="10439" r="16758" t="0"/>
          <a:stretch/>
        </p:blipFill>
        <p:spPr>
          <a:xfrm>
            <a:off x="174425" y="971550"/>
            <a:ext cx="2840379" cy="1260839"/>
          </a:xfrm>
          <a:prstGeom prst="rect">
            <a:avLst/>
          </a:prstGeom>
          <a:noFill/>
          <a:ln>
            <a:noFill/>
          </a:ln>
        </p:spPr>
      </p:pic>
      <p:pic>
        <p:nvPicPr>
          <p:cNvPr id="156" name="Google Shape;156;p22"/>
          <p:cNvPicPr preferRelativeResize="0"/>
          <p:nvPr/>
        </p:nvPicPr>
        <p:blipFill rotWithShape="1">
          <a:blip r:embed="rId4">
            <a:alphaModFix/>
          </a:blip>
          <a:srcRect b="0" l="0" r="0" t="9974"/>
          <a:stretch/>
        </p:blipFill>
        <p:spPr>
          <a:xfrm>
            <a:off x="174425" y="3471205"/>
            <a:ext cx="2829503" cy="1318746"/>
          </a:xfrm>
          <a:prstGeom prst="rect">
            <a:avLst/>
          </a:prstGeom>
          <a:noFill/>
          <a:ln>
            <a:noFill/>
          </a:ln>
        </p:spPr>
      </p:pic>
      <p:pic>
        <p:nvPicPr>
          <p:cNvPr id="157" name="Google Shape;157;p22"/>
          <p:cNvPicPr preferRelativeResize="0"/>
          <p:nvPr/>
        </p:nvPicPr>
        <p:blipFill rotWithShape="1">
          <a:blip r:embed="rId5">
            <a:alphaModFix/>
          </a:blip>
          <a:srcRect b="0" l="0" r="0" t="32161"/>
          <a:stretch/>
        </p:blipFill>
        <p:spPr>
          <a:xfrm>
            <a:off x="174426" y="2343364"/>
            <a:ext cx="2840378" cy="1044022"/>
          </a:xfrm>
          <a:prstGeom prst="rect">
            <a:avLst/>
          </a:prstGeom>
          <a:noFill/>
          <a:ln>
            <a:noFill/>
          </a:ln>
        </p:spPr>
      </p:pic>
      <p:pic>
        <p:nvPicPr>
          <p:cNvPr id="158" name="Google Shape;158;p22"/>
          <p:cNvPicPr preferRelativeResize="0"/>
          <p:nvPr/>
        </p:nvPicPr>
        <p:blipFill>
          <a:blip r:embed="rId6">
            <a:alphaModFix/>
          </a:blip>
          <a:stretch>
            <a:fillRect/>
          </a:stretch>
        </p:blipFill>
        <p:spPr>
          <a:xfrm>
            <a:off x="8013602" y="43805"/>
            <a:ext cx="612223" cy="603600"/>
          </a:xfrm>
          <a:prstGeom prst="rect">
            <a:avLst/>
          </a:prstGeom>
          <a:noFill/>
          <a:ln>
            <a:noFill/>
          </a:ln>
        </p:spPr>
      </p:pic>
      <p:sp>
        <p:nvSpPr>
          <p:cNvPr id="159" name="Google Shape;159;p22"/>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